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4.xml"/>
  <Override ContentType="application/vnd.openxmlformats-officedocument.presentationml.slideMaster+xml" PartName="/ppt/slideMasters/slideMaster17.xml"/>
  <Override ContentType="application/vnd.openxmlformats-officedocument.presentationml.slideMaster+xml" PartName="/ppt/slideMasters/slideMaster12.xml"/>
  <Override ContentType="application/vnd.openxmlformats-officedocument.presentationml.slideMaster+xml" PartName="/ppt/slideMasters/slideMaster16.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7.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18.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6.xml"/>
  <Override ContentType="application/vnd.openxmlformats-officedocument.theme+xml" PartName="/ppt/theme/theme1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4" r:id="rId4"/>
    <p:sldMasterId id="2147483705" r:id="rId5"/>
    <p:sldMasterId id="2147483706" r:id="rId6"/>
    <p:sldMasterId id="2147483707" r:id="rId7"/>
    <p:sldMasterId id="2147483708" r:id="rId8"/>
    <p:sldMasterId id="2147483709" r:id="rId9"/>
    <p:sldMasterId id="2147483710" r:id="rId10"/>
    <p:sldMasterId id="2147483711" r:id="rId11"/>
    <p:sldMasterId id="2147483712" r:id="rId12"/>
    <p:sldMasterId id="2147483713" r:id="rId13"/>
    <p:sldMasterId id="2147483714" r:id="rId14"/>
    <p:sldMasterId id="2147483715" r:id="rId15"/>
    <p:sldMasterId id="2147483716" r:id="rId16"/>
    <p:sldMasterId id="2147483717" r:id="rId17"/>
    <p:sldMasterId id="2147483718" r:id="rId18"/>
    <p:sldMasterId id="2147483719" r:id="rId19"/>
    <p:sldMasterId id="2147483720" r:id="rId20"/>
  </p:sldMasterIdLst>
  <p:notesMasterIdLst>
    <p:notesMasterId r:id="rId21"/>
  </p:notes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Lst>
  <p:sldSz cy="6858000" cx="12192000"/>
  <p:notesSz cx="6858000" cy="9144000"/>
  <p:embeddedFontLst>
    <p:embeddedFont>
      <p:font typeface="Roboto"/>
      <p:regular r:id="rId68"/>
      <p:bold r:id="rId69"/>
      <p:italic r:id="rId70"/>
      <p:boldItalic r:id="rId71"/>
    </p:embeddedFont>
    <p:embeddedFont>
      <p:font typeface="Bad Script"/>
      <p:regular r:id="rId72"/>
    </p:embeddedFont>
    <p:embeddedFont>
      <p:font typeface="Montserrat"/>
      <p:regular r:id="rId73"/>
      <p:bold r:id="rId74"/>
      <p:italic r:id="rId75"/>
      <p:boldItalic r:id="rId76"/>
    </p:embeddedFont>
    <p:embeddedFont>
      <p:font typeface="Montserrat Light"/>
      <p:regular r:id="rId77"/>
      <p:bold r:id="rId78"/>
      <p:italic r:id="rId79"/>
      <p:boldItalic r:id="rId80"/>
    </p:embeddedFont>
    <p:embeddedFont>
      <p:font typeface="Arial Black"/>
      <p:regular r:id="rId81"/>
    </p:embeddedFont>
    <p:embeddedFont>
      <p:font typeface="Oswald"/>
      <p:regular r:id="rId82"/>
      <p:bold r:id="rId83"/>
    </p:embeddedFont>
    <p:embeddedFont>
      <p:font typeface="Caveat Brush"/>
      <p:regular r:id="rId84"/>
    </p:embeddedFont>
    <p:embeddedFont>
      <p:font typeface="Open Sans"/>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7132957-9381-4A00-AE90-E1E11A98920D}">
  <a:tblStyle styleId="{27132957-9381-4A00-AE90-E1E11A98920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AA2C067-9CA6-4484-B0D8-DA01338803DE}"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19.xml"/><Relationship Id="rId84" Type="http://schemas.openxmlformats.org/officeDocument/2006/relationships/font" Target="fonts/CaveatBrush-regular.fntdata"/><Relationship Id="rId83" Type="http://schemas.openxmlformats.org/officeDocument/2006/relationships/font" Target="fonts/Oswald-bold.fntdata"/><Relationship Id="rId42" Type="http://schemas.openxmlformats.org/officeDocument/2006/relationships/slide" Target="slides/slide21.xml"/><Relationship Id="rId86" Type="http://schemas.openxmlformats.org/officeDocument/2006/relationships/font" Target="fonts/OpenSans-bold.fntdata"/><Relationship Id="rId41" Type="http://schemas.openxmlformats.org/officeDocument/2006/relationships/slide" Target="slides/slide20.xml"/><Relationship Id="rId85" Type="http://schemas.openxmlformats.org/officeDocument/2006/relationships/font" Target="fonts/OpenSans-regular.fntdata"/><Relationship Id="rId44" Type="http://schemas.openxmlformats.org/officeDocument/2006/relationships/slide" Target="slides/slide23.xml"/><Relationship Id="rId88" Type="http://schemas.openxmlformats.org/officeDocument/2006/relationships/font" Target="fonts/OpenSans-boldItalic.fntdata"/><Relationship Id="rId43" Type="http://schemas.openxmlformats.org/officeDocument/2006/relationships/slide" Target="slides/slide22.xml"/><Relationship Id="rId87" Type="http://schemas.openxmlformats.org/officeDocument/2006/relationships/font" Target="fonts/OpenSans-italic.fntdata"/><Relationship Id="rId46" Type="http://schemas.openxmlformats.org/officeDocument/2006/relationships/slide" Target="slides/slide25.xml"/><Relationship Id="rId45" Type="http://schemas.openxmlformats.org/officeDocument/2006/relationships/slide" Target="slides/slide24.xml"/><Relationship Id="rId80" Type="http://schemas.openxmlformats.org/officeDocument/2006/relationships/font" Target="fonts/MontserratLight-boldItalic.fntdata"/><Relationship Id="rId82" Type="http://schemas.openxmlformats.org/officeDocument/2006/relationships/font" Target="fonts/Oswald-regular.fntdata"/><Relationship Id="rId81" Type="http://schemas.openxmlformats.org/officeDocument/2006/relationships/font" Target="fonts/ArialBlack-regular.fntdata"/><Relationship Id="rId1" Type="http://schemas.openxmlformats.org/officeDocument/2006/relationships/theme" Target="theme/theme1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27.xml"/><Relationship Id="rId47" Type="http://schemas.openxmlformats.org/officeDocument/2006/relationships/slide" Target="slides/slide26.xml"/><Relationship Id="rId49" Type="http://schemas.openxmlformats.org/officeDocument/2006/relationships/slide" Target="slides/slide28.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Montserrat-regular.fntdata"/><Relationship Id="rId72" Type="http://schemas.openxmlformats.org/officeDocument/2006/relationships/font" Target="fonts/BadScript-regular.fntdata"/><Relationship Id="rId31" Type="http://schemas.openxmlformats.org/officeDocument/2006/relationships/slide" Target="slides/slide10.xml"/><Relationship Id="rId75" Type="http://schemas.openxmlformats.org/officeDocument/2006/relationships/font" Target="fonts/Montserrat-italic.fntdata"/><Relationship Id="rId30" Type="http://schemas.openxmlformats.org/officeDocument/2006/relationships/slide" Target="slides/slide9.xml"/><Relationship Id="rId74" Type="http://schemas.openxmlformats.org/officeDocument/2006/relationships/font" Target="fonts/Montserrat-bold.fntdata"/><Relationship Id="rId33" Type="http://schemas.openxmlformats.org/officeDocument/2006/relationships/slide" Target="slides/slide12.xml"/><Relationship Id="rId77" Type="http://schemas.openxmlformats.org/officeDocument/2006/relationships/font" Target="fonts/MontserratLight-regular.fntdata"/><Relationship Id="rId32" Type="http://schemas.openxmlformats.org/officeDocument/2006/relationships/slide" Target="slides/slide11.xml"/><Relationship Id="rId76" Type="http://schemas.openxmlformats.org/officeDocument/2006/relationships/font" Target="fonts/Montserrat-boldItalic.fntdata"/><Relationship Id="rId35" Type="http://schemas.openxmlformats.org/officeDocument/2006/relationships/slide" Target="slides/slide14.xml"/><Relationship Id="rId79" Type="http://schemas.openxmlformats.org/officeDocument/2006/relationships/font" Target="fonts/MontserratLight-italic.fntdata"/><Relationship Id="rId34" Type="http://schemas.openxmlformats.org/officeDocument/2006/relationships/slide" Target="slides/slide13.xml"/><Relationship Id="rId78" Type="http://schemas.openxmlformats.org/officeDocument/2006/relationships/font" Target="fonts/MontserratLight-bold.fntdata"/><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16.xml"/><Relationship Id="rId36" Type="http://schemas.openxmlformats.org/officeDocument/2006/relationships/slide" Target="slides/slide15.xml"/><Relationship Id="rId39" Type="http://schemas.openxmlformats.org/officeDocument/2006/relationships/slide" Target="slides/slide18.xml"/><Relationship Id="rId38" Type="http://schemas.openxmlformats.org/officeDocument/2006/relationships/slide" Target="slides/slide17.xml"/><Relationship Id="rId62" Type="http://schemas.openxmlformats.org/officeDocument/2006/relationships/slide" Target="slides/slide41.xml"/><Relationship Id="rId61" Type="http://schemas.openxmlformats.org/officeDocument/2006/relationships/slide" Target="slides/slide40.xml"/><Relationship Id="rId20" Type="http://schemas.openxmlformats.org/officeDocument/2006/relationships/slideMaster" Target="slideMasters/slideMaster17.xml"/><Relationship Id="rId64" Type="http://schemas.openxmlformats.org/officeDocument/2006/relationships/slide" Target="slides/slide43.xml"/><Relationship Id="rId63" Type="http://schemas.openxmlformats.org/officeDocument/2006/relationships/slide" Target="slides/slide42.xml"/><Relationship Id="rId22" Type="http://schemas.openxmlformats.org/officeDocument/2006/relationships/slide" Target="slides/slide1.xml"/><Relationship Id="rId66" Type="http://schemas.openxmlformats.org/officeDocument/2006/relationships/slide" Target="slides/slide45.xml"/><Relationship Id="rId21" Type="http://schemas.openxmlformats.org/officeDocument/2006/relationships/notesMaster" Target="notesMasters/notesMaster1.xml"/><Relationship Id="rId65" Type="http://schemas.openxmlformats.org/officeDocument/2006/relationships/slide" Target="slides/slide44.xml"/><Relationship Id="rId24" Type="http://schemas.openxmlformats.org/officeDocument/2006/relationships/slide" Target="slides/slide3.xml"/><Relationship Id="rId68" Type="http://schemas.openxmlformats.org/officeDocument/2006/relationships/font" Target="fonts/Roboto-regular.fntdata"/><Relationship Id="rId23" Type="http://schemas.openxmlformats.org/officeDocument/2006/relationships/slide" Target="slides/slide2.xml"/><Relationship Id="rId67" Type="http://schemas.openxmlformats.org/officeDocument/2006/relationships/slide" Target="slides/slide46.xml"/><Relationship Id="rId60" Type="http://schemas.openxmlformats.org/officeDocument/2006/relationships/slide" Target="slides/slide39.xml"/><Relationship Id="rId26" Type="http://schemas.openxmlformats.org/officeDocument/2006/relationships/slide" Target="slides/slide5.xml"/><Relationship Id="rId25" Type="http://schemas.openxmlformats.org/officeDocument/2006/relationships/slide" Target="slides/slide4.xml"/><Relationship Id="rId69" Type="http://schemas.openxmlformats.org/officeDocument/2006/relationships/font" Target="fonts/Roboto-bold.fntdata"/><Relationship Id="rId28" Type="http://schemas.openxmlformats.org/officeDocument/2006/relationships/slide" Target="slides/slide7.xml"/><Relationship Id="rId27" Type="http://schemas.openxmlformats.org/officeDocument/2006/relationships/slide" Target="slides/slide6.xml"/><Relationship Id="rId29" Type="http://schemas.openxmlformats.org/officeDocument/2006/relationships/slide" Target="slides/slide8.xml"/><Relationship Id="rId51" Type="http://schemas.openxmlformats.org/officeDocument/2006/relationships/slide" Target="slides/slide30.xml"/><Relationship Id="rId50" Type="http://schemas.openxmlformats.org/officeDocument/2006/relationships/slide" Target="slides/slide29.xml"/><Relationship Id="rId53" Type="http://schemas.openxmlformats.org/officeDocument/2006/relationships/slide" Target="slides/slide32.xml"/><Relationship Id="rId52" Type="http://schemas.openxmlformats.org/officeDocument/2006/relationships/slide" Target="slides/slide31.xml"/><Relationship Id="rId11" Type="http://schemas.openxmlformats.org/officeDocument/2006/relationships/slideMaster" Target="slideMasters/slideMaster8.xml"/><Relationship Id="rId55" Type="http://schemas.openxmlformats.org/officeDocument/2006/relationships/slide" Target="slides/slide34.xml"/><Relationship Id="rId10" Type="http://schemas.openxmlformats.org/officeDocument/2006/relationships/slideMaster" Target="slideMasters/slideMaster7.xml"/><Relationship Id="rId54" Type="http://schemas.openxmlformats.org/officeDocument/2006/relationships/slide" Target="slides/slide33.xml"/><Relationship Id="rId13" Type="http://schemas.openxmlformats.org/officeDocument/2006/relationships/slideMaster" Target="slideMasters/slideMaster10.xml"/><Relationship Id="rId57" Type="http://schemas.openxmlformats.org/officeDocument/2006/relationships/slide" Target="slides/slide36.xml"/><Relationship Id="rId12" Type="http://schemas.openxmlformats.org/officeDocument/2006/relationships/slideMaster" Target="slideMasters/slideMaster9.xml"/><Relationship Id="rId56" Type="http://schemas.openxmlformats.org/officeDocument/2006/relationships/slide" Target="slides/slide35.xml"/><Relationship Id="rId15" Type="http://schemas.openxmlformats.org/officeDocument/2006/relationships/slideMaster" Target="slideMasters/slideMaster12.xml"/><Relationship Id="rId59" Type="http://schemas.openxmlformats.org/officeDocument/2006/relationships/slide" Target="slides/slide38.xml"/><Relationship Id="rId14" Type="http://schemas.openxmlformats.org/officeDocument/2006/relationships/slideMaster" Target="slideMasters/slideMaster11.xml"/><Relationship Id="rId58" Type="http://schemas.openxmlformats.org/officeDocument/2006/relationships/slide" Target="slides/slide37.xml"/><Relationship Id="rId17" Type="http://schemas.openxmlformats.org/officeDocument/2006/relationships/slideMaster" Target="slideMasters/slideMaster14.xml"/><Relationship Id="rId16" Type="http://schemas.openxmlformats.org/officeDocument/2006/relationships/slideMaster" Target="slideMasters/slideMaster13.xml"/><Relationship Id="rId19" Type="http://schemas.openxmlformats.org/officeDocument/2006/relationships/slideMaster" Target="slideMasters/slideMaster16.xml"/><Relationship Id="rId18" Type="http://schemas.openxmlformats.org/officeDocument/2006/relationships/slideMaster" Target="slideMasters/slideMaster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join.com/scroll/187479108"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join.com/scroll/535695238"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join.com/scroll/422241379"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800"/>
              <a:t>Welcome to Focus 203, we are so grateful to each of you for giving up some of your own time to join us for tonight’s session.  I am Dan Bridges, Superintendent of Schools, and I, along with my teammates are excited to spend time with you tonight sharing our plans and engaging in conversations about the future for our students. I want to </a:t>
            </a:r>
            <a:r>
              <a:rPr lang="en-US" sz="1800"/>
              <a:t>acknowledge</a:t>
            </a:r>
            <a:r>
              <a:rPr lang="en-US" sz="1800"/>
              <a:t> that </a:t>
            </a:r>
            <a:r>
              <a:rPr b="1" lang="en-US" sz="1800"/>
              <a:t>we have scripted this presentation to ensure that each session receives the same </a:t>
            </a:r>
            <a:r>
              <a:rPr b="1" lang="en-US" sz="1800"/>
              <a:t>information</a:t>
            </a:r>
            <a:r>
              <a:rPr lang="en-US" sz="1800"/>
              <a:t> and we are currently live streaming this presentation and will be placing a copy of this recording on our website after Friday’s session. </a:t>
            </a:r>
            <a:endParaRPr sz="1800"/>
          </a:p>
        </p:txBody>
      </p:sp>
      <p:sp>
        <p:nvSpPr>
          <p:cNvPr id="330" name="Google Shape;33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239768198d_3_9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Before we dive deeper into the changes ahead, it’s important to take a moment to celebrate the incredible success we’ve experienced as a district. As you can see on the slide, we continue to perform at the highest levels across all academic accountability assessments, ranking in the 99th percentile in English Language Arts and Mathematics and the 98th percentile in Science among Illinois unit districts.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We’ve also seen strong post-pandemic recovery, our graduation rates exceed 95%, and more than 85% of our graduates enroll in post-secondary education.</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It’s also exciting to note the rapid growth of new career-focused courses at the high school level, which have become some of the most in-demand offerings for our students. </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These accomplishments reflect the strength of our schools and the dedication of our community to preparing students for the future.</a:t>
            </a:r>
            <a:endParaRPr sz="1800">
              <a:solidFill>
                <a:schemeClr val="dk1"/>
              </a:solidFill>
            </a:endParaRPr>
          </a:p>
          <a:p>
            <a:pPr indent="0" lvl="0" marL="0" rtl="0" algn="l">
              <a:spcBef>
                <a:spcPts val="1200"/>
              </a:spcBef>
              <a:spcAft>
                <a:spcPts val="0"/>
              </a:spcAft>
              <a:buNone/>
            </a:pPr>
            <a:r>
              <a:t/>
            </a:r>
            <a:endParaRPr sz="900">
              <a:solidFill>
                <a:schemeClr val="dk1"/>
              </a:solidFill>
            </a:endParaRPr>
          </a:p>
        </p:txBody>
      </p:sp>
      <p:sp>
        <p:nvSpPr>
          <p:cNvPr id="432" name="Google Shape;432;g3239768198d_3_9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22915995c2_2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22915995c2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t>While we have many reasons to celebrate, it’s equally important to acknowledge the opportunities we have to better serve our students and prepare them for their future.</a:t>
            </a:r>
            <a:endParaRPr sz="1800"/>
          </a:p>
          <a:p>
            <a:pPr indent="0" lvl="0" marL="0" rtl="0" algn="l">
              <a:lnSpc>
                <a:spcPct val="115000"/>
              </a:lnSpc>
              <a:spcBef>
                <a:spcPts val="1200"/>
              </a:spcBef>
              <a:spcAft>
                <a:spcPts val="0"/>
              </a:spcAft>
              <a:buClr>
                <a:schemeClr val="dk1"/>
              </a:buClr>
              <a:buSzPts val="1100"/>
              <a:buFont typeface="Arial"/>
              <a:buNone/>
            </a:pPr>
            <a:r>
              <a:rPr lang="en-US" sz="1800"/>
              <a:t>As you can see on this slide, our data highlights key areas for improvement. For example, while on average, our middle school students achieve at the 74th percentile in math, their average growth ranks at the 42nd percentile, s</a:t>
            </a:r>
            <a:r>
              <a:rPr b="1" lang="en-US" sz="1800"/>
              <a:t>ignaling a need for greater support </a:t>
            </a:r>
            <a:r>
              <a:rPr lang="en-US" sz="1800"/>
              <a:t>in accelerating their progress.</a:t>
            </a:r>
            <a:endParaRPr sz="1800"/>
          </a:p>
          <a:p>
            <a:pPr indent="0" lvl="0" marL="0" rtl="0" algn="l">
              <a:lnSpc>
                <a:spcPct val="115000"/>
              </a:lnSpc>
              <a:spcBef>
                <a:spcPts val="1200"/>
              </a:spcBef>
              <a:spcAft>
                <a:spcPts val="0"/>
              </a:spcAft>
              <a:buClr>
                <a:schemeClr val="dk1"/>
              </a:buClr>
              <a:buSzPts val="1100"/>
              <a:buFont typeface="Arial"/>
              <a:buNone/>
            </a:pPr>
            <a:r>
              <a:rPr lang="en-US" sz="1800"/>
              <a:t>We also see challenges in student behavior and attendance. Approximately 30% of exclusionary discipline incidents occur during unstructured time, and our chronic absenteeism is at 15%. First-period tardies account for nearly half of all tardies at both the high school and middle </a:t>
            </a:r>
            <a:r>
              <a:rPr lang="en-US" sz="1800"/>
              <a:t>school</a:t>
            </a:r>
            <a:r>
              <a:rPr lang="en-US" sz="1800"/>
              <a:t> levels.</a:t>
            </a:r>
            <a:endParaRPr sz="1800"/>
          </a:p>
          <a:p>
            <a:pPr indent="0" lvl="0" marL="0" rtl="0" algn="l">
              <a:lnSpc>
                <a:spcPct val="115000"/>
              </a:lnSpc>
              <a:spcBef>
                <a:spcPts val="1200"/>
              </a:spcBef>
              <a:spcAft>
                <a:spcPts val="0"/>
              </a:spcAft>
              <a:buClr>
                <a:schemeClr val="dk1"/>
              </a:buClr>
              <a:buSzPts val="1100"/>
              <a:buFont typeface="Arial"/>
              <a:buNone/>
            </a:pPr>
            <a:r>
              <a:rPr lang="en-US" sz="1800"/>
              <a:t>Additionally, student surveys reveal that a sense of belonging declines as students progress through school—only 67% of third through fifth graders and 55% of sixth through twelfth graders feel a strong sense of belonging.</a:t>
            </a:r>
            <a:endParaRPr sz="1800"/>
          </a:p>
          <a:p>
            <a:pPr indent="0" lvl="0" marL="0" rtl="0" algn="l">
              <a:lnSpc>
                <a:spcPct val="115000"/>
              </a:lnSpc>
              <a:spcBef>
                <a:spcPts val="1200"/>
              </a:spcBef>
              <a:spcAft>
                <a:spcPts val="0"/>
              </a:spcAft>
              <a:buClr>
                <a:schemeClr val="dk1"/>
              </a:buClr>
              <a:buSzPts val="1100"/>
              <a:buFont typeface="Arial"/>
              <a:buNone/>
            </a:pPr>
            <a:r>
              <a:rPr lang="en-US" sz="1800"/>
              <a:t>Finally, while 85% of our graduates enroll in post-secondary education, </a:t>
            </a:r>
            <a:r>
              <a:rPr b="1" lang="en-US" sz="1800"/>
              <a:t>only about 50%</a:t>
            </a:r>
            <a:r>
              <a:rPr lang="en-US" sz="1800"/>
              <a:t> of them complete a degree within four years.</a:t>
            </a:r>
            <a:endParaRPr sz="1800"/>
          </a:p>
          <a:p>
            <a:pPr indent="0" lvl="0" marL="0" rtl="0" algn="l">
              <a:lnSpc>
                <a:spcPct val="115000"/>
              </a:lnSpc>
              <a:spcBef>
                <a:spcPts val="1200"/>
              </a:spcBef>
              <a:spcAft>
                <a:spcPts val="0"/>
              </a:spcAft>
              <a:buClr>
                <a:schemeClr val="dk1"/>
              </a:buClr>
              <a:buSzPts val="1100"/>
              <a:buFont typeface="Arial"/>
              <a:buNone/>
            </a:pPr>
            <a:r>
              <a:rPr lang="en-US" sz="1800"/>
              <a:t>These data points drive home the importance of the work we’re doing to remove barriers, create meaningful learning opportunities, and foster a supportive environment where all students can thrive.</a:t>
            </a:r>
            <a:endParaRPr sz="1800"/>
          </a:p>
          <a:p>
            <a:pPr indent="0" lvl="0" marL="0" rtl="0" algn="l">
              <a:spcBef>
                <a:spcPts val="1200"/>
              </a:spcBef>
              <a:spcAft>
                <a:spcPts val="0"/>
              </a:spcAft>
              <a:buNone/>
            </a:pPr>
            <a:r>
              <a:t/>
            </a:r>
            <a:endParaRPr sz="1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2a78b38e45_1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2a78b38e45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1800">
                <a:solidFill>
                  <a:schemeClr val="dk1"/>
                </a:solidFill>
              </a:rPr>
              <a:t>Let’s take a look at how our school day lengths and schedules compare to other unit districts in the area. This slide shows Elementary, Middle, and High School school day length comparisons with start and end times. For example, the first green bar, shows that our current Elementary school day is 6 hours and 15 minutes in length, beginning at 8:15 and ending at 2:30. </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For our elementary schools, our school day is 15 minutes shorter than the average in the area. On the other hand, we have one of the longest high school days, which is 27 minutes longer than the average nearby.</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Another key difference is how we structure our start and end times. Most unit districts in the area stagger their school day so that each level finishes in the order in which it starts—</a:t>
            </a:r>
            <a:r>
              <a:rPr b="1" lang="en-US" sz="1800">
                <a:solidFill>
                  <a:schemeClr val="dk1"/>
                </a:solidFill>
              </a:rPr>
              <a:t>AND</a:t>
            </a:r>
            <a:r>
              <a:rPr lang="en-US" sz="1800">
                <a:solidFill>
                  <a:schemeClr val="dk1"/>
                </a:solidFill>
              </a:rPr>
              <a:t> they average nearly 40 minutes between start times for different levels, while we average just 15 minutes between levels.</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Additionally, </a:t>
            </a:r>
            <a:r>
              <a:rPr b="1" lang="en-US" sz="1800">
                <a:solidFill>
                  <a:schemeClr val="dk1"/>
                </a:solidFill>
              </a:rPr>
              <a:t>we are the only unit district in the Chicagoland area</a:t>
            </a:r>
            <a:r>
              <a:rPr lang="en-US" sz="1800">
                <a:solidFill>
                  <a:schemeClr val="dk1"/>
                </a:solidFill>
              </a:rPr>
              <a:t> using “nested” school days, where schedules for each level overlap rather than stagger.</a:t>
            </a:r>
            <a:endParaRPr sz="1800">
              <a:solidFill>
                <a:schemeClr val="dk1"/>
              </a:solidFill>
            </a:endParaRPr>
          </a:p>
          <a:p>
            <a:pPr indent="0" lvl="0" marL="457200" rtl="0" algn="l">
              <a:lnSpc>
                <a:spcPct val="90000"/>
              </a:lnSpc>
              <a:spcBef>
                <a:spcPts val="1200"/>
              </a:spcBef>
              <a:spcAft>
                <a:spcPts val="0"/>
              </a:spcAft>
              <a:buNone/>
            </a:pPr>
            <a:r>
              <a:t/>
            </a:r>
            <a:endParaRPr sz="1800">
              <a:solidFill>
                <a:schemeClr val="dk1"/>
              </a:solidFill>
            </a:endParaRPr>
          </a:p>
          <a:p>
            <a:pPr indent="0" lvl="0" marL="0" rtl="0" algn="l">
              <a:spcBef>
                <a:spcPts val="1000"/>
              </a:spcBef>
              <a:spcAft>
                <a:spcPts val="0"/>
              </a:spcAft>
              <a:buNone/>
            </a:pPr>
            <a:r>
              <a:t/>
            </a:r>
            <a:endParaRPr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2aa679d52c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t>This slide shares some critical facts about our current structures—facts that raise important questions about how we can better serve our students.</a:t>
            </a:r>
            <a:endParaRPr sz="1800"/>
          </a:p>
          <a:p>
            <a:pPr indent="-342900" lvl="0" marL="457200" rtl="0" algn="l">
              <a:lnSpc>
                <a:spcPct val="115000"/>
              </a:lnSpc>
              <a:spcBef>
                <a:spcPts val="1200"/>
              </a:spcBef>
              <a:spcAft>
                <a:spcPts val="0"/>
              </a:spcAft>
              <a:buClr>
                <a:schemeClr val="dk1"/>
              </a:buClr>
              <a:buSzPts val="1800"/>
              <a:buChar char="●"/>
            </a:pPr>
            <a:r>
              <a:rPr lang="en-US" sz="1800"/>
              <a:t>Did you know that many of our high school students who take the bus arrive at school more than an hour before classes begin, with some boarding as early as 6:15 a.m., </a:t>
            </a:r>
            <a:r>
              <a:rPr b="1" lang="en-US" sz="1800"/>
              <a:t>90 minutes prior</a:t>
            </a:r>
            <a:r>
              <a:rPr lang="en-US" sz="1800"/>
              <a:t> to the start of the day?</a:t>
            </a:r>
            <a:endParaRPr sz="1800"/>
          </a:p>
          <a:p>
            <a:pPr indent="-342900" lvl="0" marL="457200" rtl="0" algn="l">
              <a:lnSpc>
                <a:spcPct val="115000"/>
              </a:lnSpc>
              <a:spcBef>
                <a:spcPts val="0"/>
              </a:spcBef>
              <a:spcAft>
                <a:spcPts val="0"/>
              </a:spcAft>
              <a:buClr>
                <a:schemeClr val="dk1"/>
              </a:buClr>
              <a:buSzPts val="1800"/>
              <a:buChar char="●"/>
            </a:pPr>
            <a:r>
              <a:rPr lang="en-US" sz="1800"/>
              <a:t>Did you know that our elementary school day is one of the shortest in the state, even compared to similar districts in our area?</a:t>
            </a:r>
            <a:endParaRPr sz="1800"/>
          </a:p>
          <a:p>
            <a:pPr indent="-342900" lvl="0" marL="457200" rtl="0" algn="l">
              <a:lnSpc>
                <a:spcPct val="115000"/>
              </a:lnSpc>
              <a:spcBef>
                <a:spcPts val="0"/>
              </a:spcBef>
              <a:spcAft>
                <a:spcPts val="0"/>
              </a:spcAft>
              <a:buClr>
                <a:schemeClr val="dk1"/>
              </a:buClr>
              <a:buSzPts val="1800"/>
              <a:buChar char="●"/>
            </a:pPr>
            <a:r>
              <a:rPr lang="en-US" sz="1800"/>
              <a:t>Did you know that our middle school schedules provide fewer minutes for mathematics instruction than what is recommended by research and the state average?</a:t>
            </a:r>
            <a:endParaRPr sz="1800"/>
          </a:p>
          <a:p>
            <a:pPr indent="-342900" lvl="0" marL="457200" rtl="0" algn="l">
              <a:lnSpc>
                <a:spcPct val="115000"/>
              </a:lnSpc>
              <a:spcBef>
                <a:spcPts val="0"/>
              </a:spcBef>
              <a:spcAft>
                <a:spcPts val="0"/>
              </a:spcAft>
              <a:buClr>
                <a:schemeClr val="dk1"/>
              </a:buClr>
              <a:buSzPts val="1800"/>
              <a:buChar char="●"/>
            </a:pPr>
            <a:r>
              <a:rPr lang="en-US" sz="1800"/>
              <a:t>Did you know that instructional time for literacy is currently blocked at 82 minutes for </a:t>
            </a:r>
            <a:r>
              <a:rPr lang="en-US" sz="1800"/>
              <a:t>middle</a:t>
            </a:r>
            <a:r>
              <a:rPr lang="en-US" sz="1800"/>
              <a:t> school and up to 150 minutes at the elementary level?</a:t>
            </a:r>
            <a:endParaRPr sz="1800"/>
          </a:p>
          <a:p>
            <a:pPr indent="-342900" lvl="0" marL="457200" rtl="0" algn="l">
              <a:lnSpc>
                <a:spcPct val="115000"/>
              </a:lnSpc>
              <a:spcBef>
                <a:spcPts val="0"/>
              </a:spcBef>
              <a:spcAft>
                <a:spcPts val="0"/>
              </a:spcAft>
              <a:buClr>
                <a:schemeClr val="dk1"/>
              </a:buClr>
              <a:buSzPts val="1800"/>
              <a:buChar char="●"/>
            </a:pPr>
            <a:r>
              <a:rPr lang="en-US" sz="1800"/>
              <a:t>Did you know that we have continuous enrollment at our early childhood center, welcoming new students every week when our littlest learners turn 3?</a:t>
            </a:r>
            <a:endParaRPr sz="1800"/>
          </a:p>
          <a:p>
            <a:pPr indent="0" lvl="0" marL="0" rtl="0" algn="l">
              <a:lnSpc>
                <a:spcPct val="115000"/>
              </a:lnSpc>
              <a:spcBef>
                <a:spcPts val="1200"/>
              </a:spcBef>
              <a:spcAft>
                <a:spcPts val="0"/>
              </a:spcAft>
              <a:buClr>
                <a:schemeClr val="dk1"/>
              </a:buClr>
              <a:buSzPts val="1100"/>
              <a:buFont typeface="Arial"/>
              <a:buNone/>
            </a:pPr>
            <a:r>
              <a:rPr lang="en-US" sz="1800"/>
              <a:t>These facts highlight challenges in how we allocate time and structure our school days, which directly impact our students' learning experiences and outcomes.</a:t>
            </a:r>
            <a:endParaRPr sz="1800"/>
          </a:p>
          <a:p>
            <a:pPr indent="0" lvl="0" marL="0" rtl="0" algn="l">
              <a:lnSpc>
                <a:spcPct val="115000"/>
              </a:lnSpc>
              <a:spcBef>
                <a:spcPts val="1200"/>
              </a:spcBef>
              <a:spcAft>
                <a:spcPts val="0"/>
              </a:spcAft>
              <a:buClr>
                <a:schemeClr val="dk1"/>
              </a:buClr>
              <a:buSzPts val="1100"/>
              <a:buFont typeface="Arial"/>
              <a:buNone/>
            </a:pPr>
            <a:r>
              <a:rPr lang="en-US" sz="1800"/>
              <a:t>Now, take a moment to reflect on these 'Did You Know' statements with your table. </a:t>
            </a:r>
            <a:r>
              <a:rPr b="1" lang="en-US" sz="1800"/>
              <a:t>What stands out to you the most, and why? What connections do you see between these facts and the opportunities we’ve discussed earlier?</a:t>
            </a:r>
            <a:endParaRPr b="1" sz="1800"/>
          </a:p>
          <a:p>
            <a:pPr indent="0" lvl="0" marL="0" rtl="0" algn="l">
              <a:lnSpc>
                <a:spcPct val="115000"/>
              </a:lnSpc>
              <a:spcBef>
                <a:spcPts val="1200"/>
              </a:spcBef>
              <a:spcAft>
                <a:spcPts val="0"/>
              </a:spcAft>
              <a:buClr>
                <a:schemeClr val="dk1"/>
              </a:buClr>
              <a:buSzPts val="1100"/>
              <a:buFont typeface="Arial"/>
              <a:buNone/>
            </a:pPr>
            <a:r>
              <a:rPr lang="en-US" sz="1800"/>
              <a:t>We’ll give you only about </a:t>
            </a:r>
            <a:r>
              <a:rPr b="1" lang="en-US" sz="1800"/>
              <a:t>two </a:t>
            </a:r>
            <a:r>
              <a:rPr lang="en-US" sz="1800"/>
              <a:t>minutes to discuss, then we’ll come back together to continue the conversation</a:t>
            </a:r>
            <a:endParaRPr sz="1800"/>
          </a:p>
          <a:p>
            <a:pPr indent="0" lvl="0" marL="0" rtl="0" algn="l">
              <a:lnSpc>
                <a:spcPct val="100000"/>
              </a:lnSpc>
              <a:spcBef>
                <a:spcPts val="1200"/>
              </a:spcBef>
              <a:spcAft>
                <a:spcPts val="0"/>
              </a:spcAft>
              <a:buSzPts val="1100"/>
              <a:buNone/>
            </a:pPr>
            <a:r>
              <a:t/>
            </a:r>
            <a:endParaRPr/>
          </a:p>
        </p:txBody>
      </p:sp>
      <p:sp>
        <p:nvSpPr>
          <p:cNvPr id="456" name="Google Shape;456;g32aa679d52c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2aa679d52c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Thank you for your conversations. As we bring together all of the data, challenges, and opportunities we’ve discussed thus far, this slide highlights key areas that represent the structural barriers we face in creating the innovative school experience our students and staff deserve. These are the challenges we are working to address with our proposed solutions.</a:t>
            </a:r>
            <a:endParaRPr sz="1800">
              <a:solidFill>
                <a:schemeClr val="dk1"/>
              </a:solidFill>
            </a:endParaRPr>
          </a:p>
          <a:p>
            <a:pPr indent="-342900" lvl="0" marL="457200" rtl="0" algn="l">
              <a:lnSpc>
                <a:spcPct val="115000"/>
              </a:lnSpc>
              <a:spcBef>
                <a:spcPts val="1200"/>
              </a:spcBef>
              <a:spcAft>
                <a:spcPts val="0"/>
              </a:spcAft>
              <a:buClr>
                <a:schemeClr val="dk1"/>
              </a:buClr>
              <a:buSzPts val="1800"/>
              <a:buChar char="●"/>
            </a:pPr>
            <a:r>
              <a:rPr b="1" lang="en-US" sz="1800">
                <a:solidFill>
                  <a:schemeClr val="dk1"/>
                </a:solidFill>
              </a:rPr>
              <a:t>Engagement:</a:t>
            </a:r>
            <a:r>
              <a:rPr lang="en-US" sz="1800">
                <a:solidFill>
                  <a:schemeClr val="dk1"/>
                </a:solidFill>
              </a:rPr>
              <a:t> Our students are telling us they want something different, not just through their words but through their behaviors and performance. Purposeful, relevant learning experiences are key to improving attendance, reducing tardiness, and fostering deeper engagement.</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n-US" sz="1800">
                <a:solidFill>
                  <a:schemeClr val="dk1"/>
                </a:solidFill>
              </a:rPr>
              <a:t>Instructional Minutes and Mandates:</a:t>
            </a:r>
            <a:r>
              <a:rPr lang="en-US" sz="1800">
                <a:solidFill>
                  <a:schemeClr val="dk1"/>
                </a:solidFill>
              </a:rPr>
              <a:t> Compared to other districts, we are not aligned in critical areas, such as math instructional time. Research and best practices recommend more minutes for math at the middle school level, and we must also consider how to better use our existing time, including transitions. State mandates continue to grow, requiring us to do more within the same amount of time.</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n-US" sz="1800">
                <a:solidFill>
                  <a:schemeClr val="dk1"/>
                </a:solidFill>
              </a:rPr>
              <a:t>Supports and Schedules:</a:t>
            </a:r>
            <a:r>
              <a:rPr lang="en-US" sz="1800">
                <a:solidFill>
                  <a:schemeClr val="dk1"/>
                </a:solidFill>
              </a:rPr>
              <a:t> Our school day structure has remained largely unchanged for decades. Many of you see your children following schedules similar to what you experienced. How many of us can say our careers haven’t evolved in how we do business? Unstructured time, limited individualized supports, and nested school days are all barriers to progress.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n-US" sz="1800">
                <a:solidFill>
                  <a:schemeClr val="dk1"/>
                </a:solidFill>
              </a:rPr>
              <a:t>Post-Secondary Readiness:</a:t>
            </a:r>
            <a:r>
              <a:rPr lang="en-US" sz="1800">
                <a:solidFill>
                  <a:schemeClr val="dk1"/>
                </a:solidFill>
              </a:rPr>
              <a:t> We need to ensure students leave us with the skills they need to succeed, whether that’s in college, career, or life. This includes skills-based instruction, exposure to careers, mentorship opportunities, exploratory options at the middle school level, and college course options at the high school level.</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b="1" lang="en-US" sz="1800">
                <a:solidFill>
                  <a:schemeClr val="dk1"/>
                </a:solidFill>
              </a:rPr>
              <a:t>Professional Collaboration:</a:t>
            </a:r>
            <a:r>
              <a:rPr lang="en-US" sz="1800">
                <a:solidFill>
                  <a:schemeClr val="dk1"/>
                </a:solidFill>
              </a:rPr>
              <a:t> Our teachers are being asked to do more than ever—supporting academic, social-emotional, and wellness needs, all while delivering deeper, interdisciplinary learning experiences. Collaboration is foundational to this work, yet our current structures do not allow for the meaningful planning and teamwork that is critical for success.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Finally, there’s another factor—our </a:t>
            </a:r>
            <a:r>
              <a:rPr b="1" lang="en-US" sz="1800">
                <a:solidFill>
                  <a:schemeClr val="dk1"/>
                </a:solidFill>
              </a:rPr>
              <a:t>nested transportation and school day schedules.</a:t>
            </a:r>
            <a:r>
              <a:rPr lang="en-US" sz="1800">
                <a:solidFill>
                  <a:schemeClr val="dk1"/>
                </a:solidFill>
              </a:rPr>
              <a:t> This means our school days fit within one another and are not staggered.  These schedules create inefficiencies that ripple through all levels, limiting how we can innovate time and space to meet the needs of students and staff.</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These categories summarize the structural challenges we are working to overcome. Addressing these barriers is essential to creating the kinds of learning environments that will prepare our students for their futures.</a:t>
            </a:r>
            <a:endParaRPr sz="1800">
              <a:solidFill>
                <a:schemeClr val="dk1"/>
              </a:solidFill>
            </a:endParaRPr>
          </a:p>
          <a:p>
            <a:pPr indent="0" lvl="0" marL="0" rtl="0" algn="l">
              <a:spcBef>
                <a:spcPts val="1200"/>
              </a:spcBef>
              <a:spcAft>
                <a:spcPts val="0"/>
              </a:spcAft>
              <a:buNone/>
            </a:pPr>
            <a:r>
              <a:t/>
            </a:r>
            <a:endParaRPr sz="1800"/>
          </a:p>
        </p:txBody>
      </p:sp>
      <p:sp>
        <p:nvSpPr>
          <p:cNvPr id="464" name="Google Shape;464;g32aa679d52c_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These structural barriers lead us to the heart of our work—our identified problem of practice. At its core, </a:t>
            </a:r>
            <a:r>
              <a:rPr i="1" lang="en-US" sz="1800">
                <a:solidFill>
                  <a:schemeClr val="dk1"/>
                </a:solidFill>
              </a:rPr>
              <a:t>Innovating the School Experience</a:t>
            </a:r>
            <a:r>
              <a:rPr lang="en-US" sz="1800">
                <a:solidFill>
                  <a:schemeClr val="dk1"/>
                </a:solidFill>
              </a:rPr>
              <a:t> is about transforming learning experiences and creating flexible scheduling to meet the needs of all students as they prepare for the future.</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This means:</a:t>
            </a:r>
            <a:endParaRPr sz="18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US" sz="1800">
                <a:solidFill>
                  <a:schemeClr val="dk1"/>
                </a:solidFill>
              </a:rPr>
              <a:t>Increasing opportunities for </a:t>
            </a:r>
            <a:r>
              <a:rPr b="1" lang="en-US" sz="1800">
                <a:solidFill>
                  <a:schemeClr val="dk1"/>
                </a:solidFill>
              </a:rPr>
              <a:t>interdisciplinary learning experiences</a:t>
            </a:r>
            <a:r>
              <a:rPr lang="en-US" sz="1800">
                <a:solidFill>
                  <a:schemeClr val="dk1"/>
                </a:solidFill>
              </a:rPr>
              <a:t> that focus on developing real-world skills and promoting the skills in our Profile of a Learner.</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Allowing for </a:t>
            </a:r>
            <a:r>
              <a:rPr b="1" lang="en-US" sz="1800">
                <a:solidFill>
                  <a:schemeClr val="dk1"/>
                </a:solidFill>
              </a:rPr>
              <a:t>individualized supports and learning paths</a:t>
            </a:r>
            <a:r>
              <a:rPr lang="en-US" sz="1800">
                <a:solidFill>
                  <a:schemeClr val="dk1"/>
                </a:solidFill>
              </a:rPr>
              <a:t> so every student has the chance to thrive.</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Expanding </a:t>
            </a:r>
            <a:r>
              <a:rPr b="1" lang="en-US" sz="1800">
                <a:solidFill>
                  <a:schemeClr val="dk1"/>
                </a:solidFill>
              </a:rPr>
              <a:t>work-based learning and career pathway opportunities</a:t>
            </a:r>
            <a:r>
              <a:rPr lang="en-US" sz="1800">
                <a:solidFill>
                  <a:schemeClr val="dk1"/>
                </a:solidFill>
              </a:rPr>
              <a:t> to better prepare students for life after graduation.</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Addressing the </a:t>
            </a:r>
            <a:r>
              <a:rPr b="1" lang="en-US" sz="1800">
                <a:solidFill>
                  <a:schemeClr val="dk1"/>
                </a:solidFill>
              </a:rPr>
              <a:t>social-emotional wellbeing of students</a:t>
            </a:r>
            <a:r>
              <a:rPr lang="en-US" sz="1800">
                <a:solidFill>
                  <a:schemeClr val="dk1"/>
                </a:solidFill>
              </a:rPr>
              <a:t>, ensuring they feel supported and ready to learn.</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Increasing </a:t>
            </a:r>
            <a:r>
              <a:rPr b="1" lang="en-US" sz="1800">
                <a:solidFill>
                  <a:schemeClr val="dk1"/>
                </a:solidFill>
              </a:rPr>
              <a:t>teacher collaboration and connection</a:t>
            </a:r>
            <a:r>
              <a:rPr lang="en-US" sz="1800">
                <a:solidFill>
                  <a:schemeClr val="dk1"/>
                </a:solidFill>
              </a:rPr>
              <a:t> with students to foster meaningful relationships and deeper learning.</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Enhancing </a:t>
            </a:r>
            <a:r>
              <a:rPr b="1" lang="en-US" sz="1800">
                <a:solidFill>
                  <a:schemeClr val="dk1"/>
                </a:solidFill>
              </a:rPr>
              <a:t>professional collaboration</a:t>
            </a:r>
            <a:r>
              <a:rPr lang="en-US" sz="1800">
                <a:solidFill>
                  <a:schemeClr val="dk1"/>
                </a:solidFill>
              </a:rPr>
              <a:t> so our educators have the time and tools to iterate, innovate, and build dynamic, authentic learning experiences.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This is the driving force behind our work: </a:t>
            </a:r>
            <a:r>
              <a:rPr b="1" lang="en-US" sz="1800">
                <a:solidFill>
                  <a:schemeClr val="dk1"/>
                </a:solidFill>
              </a:rPr>
              <a:t>to create schools that truly prepare students for the world they will enter, not just the one we know today</a:t>
            </a:r>
            <a:r>
              <a:rPr lang="en-US" sz="1800">
                <a:solidFill>
                  <a:schemeClr val="dk1"/>
                </a:solidFill>
              </a:rPr>
              <a:t>. It’s a bold vision, but one we are fully committed to achieving together.</a:t>
            </a:r>
            <a:endParaRPr sz="1800">
              <a:solidFill>
                <a:schemeClr val="dk1"/>
              </a:solidFill>
            </a:endParaRPr>
          </a:p>
          <a:p>
            <a:pPr indent="0" lvl="0" marL="0" rtl="0" algn="l">
              <a:spcBef>
                <a:spcPts val="1200"/>
              </a:spcBef>
              <a:spcAft>
                <a:spcPts val="1000"/>
              </a:spcAft>
              <a:buNone/>
            </a:pPr>
            <a:r>
              <a:t/>
            </a:r>
            <a:endParaRPr sz="1800"/>
          </a:p>
        </p:txBody>
      </p:sp>
      <p:sp>
        <p:nvSpPr>
          <p:cNvPr id="493" name="Google Shape;49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Our commitment to innovating the school experience has been years in the making. This work has been guided by </a:t>
            </a:r>
            <a:r>
              <a:rPr b="1" lang="en-US" sz="1800">
                <a:solidFill>
                  <a:schemeClr val="dk1"/>
                </a:solidFill>
              </a:rPr>
              <a:t>intentional efforts</a:t>
            </a:r>
            <a:r>
              <a:rPr lang="en-US" sz="1800">
                <a:solidFill>
                  <a:schemeClr val="dk1"/>
                </a:solidFill>
              </a:rPr>
              <a:t> to analyze, learn, and design solutions that meet the needs of our students for the future. As you can see from this timeline, </a:t>
            </a:r>
            <a:r>
              <a:rPr b="1" lang="en-US" sz="1800">
                <a:solidFill>
                  <a:schemeClr val="dk1"/>
                </a:solidFill>
              </a:rPr>
              <a:t>our process over that past six years has engaged many members of our staff, administration, parents, community partners, and students.</a:t>
            </a:r>
            <a:endParaRPr b="1"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In 2018, teams analyzed surveys and existing school day structures to propose structural changes. While these proposals provided valuable insights, they were not implemented at the time due to various constraints.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From 2019 to 2022, the district made progress by expanding blended learning opportunities, revising high school schedules, developing a comprehensive strategic plan, and reviewing and updating junior high exploratory course offerings to better align with student interests and workforce needs.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In the summer of 2023, administrators across the district engaged in learning about emerging technologies &amp; generative Artificial Intelligence, the transition from content to skills and the need for innovative school experiences during an Innovation Summit. </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In the winter of 2023, as we shared earlier, a team of parents, students, staff, administrators, community members, and business leaders developed our </a:t>
            </a:r>
            <a:r>
              <a:rPr b="1" lang="en-US" sz="1800">
                <a:solidFill>
                  <a:schemeClr val="dk1"/>
                </a:solidFill>
              </a:rPr>
              <a:t>Profile of a Learner,</a:t>
            </a:r>
            <a:r>
              <a:rPr lang="en-US" sz="1800">
                <a:solidFill>
                  <a:schemeClr val="dk1"/>
                </a:solidFill>
              </a:rPr>
              <a:t> establishing the skills that would guide our work moving forward.</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Then, in the spring of 2024, leveled Design Teams, </a:t>
            </a:r>
            <a:r>
              <a:rPr b="1" lang="en-US" sz="1800">
                <a:solidFill>
                  <a:schemeClr val="dk1"/>
                </a:solidFill>
              </a:rPr>
              <a:t>consisting of certified staff, administrators, and educational support professionals at each level</a:t>
            </a:r>
            <a:r>
              <a:rPr lang="en-US" sz="1800">
                <a:solidFill>
                  <a:schemeClr val="dk1"/>
                </a:solidFill>
              </a:rPr>
              <a:t> began a deeper dive. They reviewed research, analyzed neighboring school structures, developed core beliefs, and designed innovative structures tailored to the needs of their students.</a:t>
            </a:r>
            <a:endParaRPr sz="1800">
              <a:solidFill>
                <a:schemeClr val="dk1"/>
              </a:solidFill>
            </a:endParaRPr>
          </a:p>
          <a:p>
            <a:pPr indent="0" lvl="0" marL="0" rtl="0" algn="l">
              <a:spcBef>
                <a:spcPts val="1200"/>
              </a:spcBef>
              <a:spcAft>
                <a:spcPts val="0"/>
              </a:spcAft>
              <a:buNone/>
            </a:pPr>
            <a:r>
              <a:t/>
            </a:r>
            <a:endParaRPr/>
          </a:p>
        </p:txBody>
      </p:sp>
      <p:sp>
        <p:nvSpPr>
          <p:cNvPr id="500" name="Google Shape;500;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a4b994e9a4_0_14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a4b994e9a4_0_1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800"/>
              <a:t>This timeline brings us to where we are today. Last summer, the leveled design teams shared their proposals with a cross-district steering committee, which conducted a thorough feasibility analysis and provided feedback. This fall, the design teams refined their proposals based on that feedback, with the ultimate goal of implementing these innovative changes in August of 2025.</a:t>
            </a:r>
            <a:endParaRPr sz="1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236211248c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t>Before</a:t>
            </a:r>
            <a:r>
              <a:rPr lang="en-US" sz="1800"/>
              <a:t> we review the specific challenges and proposals for each level, it is important to know that w</a:t>
            </a:r>
            <a:r>
              <a:rPr lang="en-US" sz="1800"/>
              <a:t>hen completing their work on our problem of practice, the design teams considered a wide range of factors to ensure their proposals were comprehensive and aligned with our goals. They reviewed the work of the 2018 school day teams, analyzed staff morale data and surveys from both students and staff, examined our data and current challenges, and studied research and best practices.</a:t>
            </a:r>
            <a:endParaRPr sz="1800"/>
          </a:p>
          <a:p>
            <a:pPr indent="0" lvl="0" marL="0" rtl="0" algn="l">
              <a:lnSpc>
                <a:spcPct val="115000"/>
              </a:lnSpc>
              <a:spcBef>
                <a:spcPts val="1200"/>
              </a:spcBef>
              <a:spcAft>
                <a:spcPts val="1200"/>
              </a:spcAft>
              <a:buClr>
                <a:schemeClr val="dk1"/>
              </a:buClr>
              <a:buSzPts val="1100"/>
              <a:buFont typeface="Arial"/>
              <a:buNone/>
            </a:pPr>
            <a:r>
              <a:rPr lang="en-US" sz="1800"/>
              <a:t>They also reflected on societal and landscape shifts and intentionally incorporated the skills and attributes from our Profile of a Learner. All of this informed a cohesive plan designed to meet the </a:t>
            </a:r>
            <a:r>
              <a:rPr b="1" lang="en-US" sz="1800"/>
              <a:t>evolving needs</a:t>
            </a:r>
            <a:r>
              <a:rPr lang="en-US" sz="1800"/>
              <a:t> of our students, staff, and community.</a:t>
            </a:r>
            <a:endParaRPr sz="1800"/>
          </a:p>
        </p:txBody>
      </p:sp>
      <p:sp>
        <p:nvSpPr>
          <p:cNvPr id="531" name="Google Shape;531;g3236211248c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2aa679d52c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800"/>
              <a:t>Our district is proud to be a comprehensive system that serves students from early childhood through transition programs. Next, we will share the proposals developed by each of our leveled design teams.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a:t>It’s important to note that we are not proposing changes to our transition program. This program is already extraordinarily innovative, offering a schedule similar to a collegiate model that effectively prepares students for their next steps. Innovation for Connections has come through creating additional space and more flexibility within that space to allow them to effectively serve their growing student population. </a:t>
            </a:r>
            <a:endParaRPr sz="1800"/>
          </a:p>
          <a:p>
            <a:pPr indent="0" lvl="0" marL="0" rtl="0" algn="l">
              <a:spcBef>
                <a:spcPts val="0"/>
              </a:spcBef>
              <a:spcAft>
                <a:spcPts val="0"/>
              </a:spcAft>
              <a:buNone/>
            </a:pPr>
            <a:r>
              <a:t/>
            </a:r>
            <a:endParaRPr sz="1800"/>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 I will now invite Katie Matthews, Assistant Superintendent for Elementary, to speak on behalf of the Early Childhood and Elementary Design Teams.</a:t>
            </a:r>
            <a:endParaRPr sz="1800">
              <a:solidFill>
                <a:schemeClr val="dk1"/>
              </a:solidFill>
            </a:endParaRPr>
          </a:p>
          <a:p>
            <a:pPr indent="0" lvl="0" marL="0" rtl="0" algn="l">
              <a:spcBef>
                <a:spcPts val="1200"/>
              </a:spcBef>
              <a:spcAft>
                <a:spcPts val="0"/>
              </a:spcAft>
              <a:buNone/>
            </a:pPr>
            <a:r>
              <a:t/>
            </a:r>
            <a:endParaRPr sz="1800"/>
          </a:p>
        </p:txBody>
      </p:sp>
      <p:sp>
        <p:nvSpPr>
          <p:cNvPr id="542" name="Google Shape;542;g32aa679d52c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a4b994e9a4_0_13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800"/>
              <a:t>Here’s a quick overview of our session schedule for tonight. We’ll begin with a data and informational presentation, followed by instructions for our small group activity. Then, you’ll have time to engage in small group work and online participation before reporting your discussions back to the larger group. We’ll wrap up with a closing to summarize and reflect on the evening.</a:t>
            </a:r>
            <a:endParaRPr sz="1800"/>
          </a:p>
        </p:txBody>
      </p:sp>
      <p:sp>
        <p:nvSpPr>
          <p:cNvPr id="336" name="Google Shape;336;g2a4b994e9a4_0_13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2aa679d52c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2aa679d52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t>Our early childhood program currently serves students in 2.5-hour sessions, either in the morning or afternoon, in multi-age classrooms for 3- to 5-year-olds. Teachers in these classrooms fulfill multiple roles, serving as general education teachers, learning behavior specialists for students with IEPs, and multilingual specialists for English learners.</a:t>
            </a:r>
            <a:endParaRPr sz="1800"/>
          </a:p>
          <a:p>
            <a:pPr indent="0" lvl="0" marL="0" rtl="0" algn="l">
              <a:lnSpc>
                <a:spcPct val="115000"/>
              </a:lnSpc>
              <a:spcBef>
                <a:spcPts val="1200"/>
              </a:spcBef>
              <a:spcAft>
                <a:spcPts val="0"/>
              </a:spcAft>
              <a:buClr>
                <a:schemeClr val="dk1"/>
              </a:buClr>
              <a:buSzPts val="1100"/>
              <a:buFont typeface="Arial"/>
              <a:buNone/>
            </a:pPr>
            <a:r>
              <a:rPr lang="en-US" sz="1800"/>
              <a:t>Despite these complex responsibilities, teachers have only 25 minutes of planning time each day between the </a:t>
            </a:r>
            <a:r>
              <a:rPr lang="en-US" sz="1800"/>
              <a:t>morning</a:t>
            </a:r>
            <a:r>
              <a:rPr lang="en-US" sz="1800"/>
              <a:t> and afternoon sessions, and two 30 minute specials weekly to address students’ unique needs and design innovative learning experiences. Additionally, there are only five non-student attendance days per year to support home visits, community events, and collaboration;</a:t>
            </a:r>
            <a:endParaRPr sz="1800"/>
          </a:p>
          <a:p>
            <a:pPr indent="0" lvl="0" marL="0" rtl="0" algn="l">
              <a:spcBef>
                <a:spcPts val="1200"/>
              </a:spcBef>
              <a:spcAft>
                <a:spcPts val="0"/>
              </a:spcAft>
              <a:buNone/>
            </a:pPr>
            <a:r>
              <a:t/>
            </a:r>
            <a:endParaRPr sz="1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2aa679d52c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2aa679d52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 early childhood design team has proposed several key changes to enhance learning and better meet the needs of our youngest students.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First, they recommend </a:t>
            </a:r>
            <a:r>
              <a:rPr b="1" lang="en-US" sz="1800">
                <a:solidFill>
                  <a:schemeClr val="dk1"/>
                </a:solidFill>
              </a:rPr>
              <a:t>increasing planning and collaboration time</a:t>
            </a:r>
            <a:r>
              <a:rPr lang="en-US" sz="1800">
                <a:solidFill>
                  <a:schemeClr val="dk1"/>
                </a:solidFill>
              </a:rPr>
              <a:t> to allow teachers to innovate and design instruction that aligns with early childhood standards and addresses each student’s unique needs.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Second, the team proposes </a:t>
            </a:r>
            <a:r>
              <a:rPr b="1" lang="en-US" sz="1800">
                <a:solidFill>
                  <a:schemeClr val="dk1"/>
                </a:solidFill>
              </a:rPr>
              <a:t>tailoring instruction to students’ developmental stages</a:t>
            </a:r>
            <a:r>
              <a:rPr lang="en-US" sz="1800">
                <a:solidFill>
                  <a:schemeClr val="dk1"/>
                </a:solidFill>
              </a:rPr>
              <a:t> by differentiating attendance times based on age level, ensuring that each child receives the appropriate support and opportunities for growth.</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Finally, they emphasize the importance of </a:t>
            </a:r>
            <a:r>
              <a:rPr b="1" lang="en-US" sz="1800">
                <a:solidFill>
                  <a:schemeClr val="dk1"/>
                </a:solidFill>
              </a:rPr>
              <a:t>play-based preparation for kindergarten</a:t>
            </a:r>
            <a:r>
              <a:rPr lang="en-US" sz="1800">
                <a:solidFill>
                  <a:schemeClr val="dk1"/>
                </a:solidFill>
              </a:rPr>
              <a:t> to help children transitioning from early childhood programs develop the skills and confidence they need for success in kindergarten.</a:t>
            </a:r>
            <a:endParaRPr sz="1800">
              <a:solidFill>
                <a:schemeClr val="dk1"/>
              </a:solidFill>
            </a:endParaRPr>
          </a:p>
          <a:p>
            <a:pPr indent="0" lvl="0" marL="0" rtl="0" algn="l">
              <a:spcBef>
                <a:spcPts val="1200"/>
              </a:spcBef>
              <a:spcAft>
                <a:spcPts val="0"/>
              </a:spcAft>
              <a:buNone/>
            </a:pPr>
            <a:r>
              <a:t/>
            </a:r>
            <a:endParaRPr sz="1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28cc3d156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 proposed schedule for early childhood introduces significant improvements to better meet the developmental needs of our students while supporting our educators' ability to plan and collaborate.</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Under this proposal, </a:t>
            </a:r>
            <a:r>
              <a:rPr b="1" lang="en-US" sz="1800">
                <a:solidFill>
                  <a:schemeClr val="dk1"/>
                </a:solidFill>
              </a:rPr>
              <a:t>3-year-olds would attend only in the morning</a:t>
            </a:r>
            <a:r>
              <a:rPr lang="en-US" sz="1800">
                <a:solidFill>
                  <a:schemeClr val="dk1"/>
                </a:solidFill>
              </a:rPr>
              <a:t> for a slightly shorter session of 2 hours, and </a:t>
            </a:r>
            <a:r>
              <a:rPr b="1" lang="en-US" sz="1800">
                <a:solidFill>
                  <a:schemeClr val="dk1"/>
                </a:solidFill>
              </a:rPr>
              <a:t>4- to 5-year-olds would attend in the afternoon</a:t>
            </a:r>
            <a:r>
              <a:rPr lang="en-US" sz="1800">
                <a:solidFill>
                  <a:schemeClr val="dk1"/>
                </a:solidFill>
              </a:rPr>
              <a:t> for the same 2.5-hour session as before. This change allows for tailored instruction aligned with each age groups’ developmental needs.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Similar to our current structure, on Mondays, only students requiring additional supports would attend for targeted interventions, ensuring they receive the focused help they need. Additionally, on Friday mornings, </a:t>
            </a:r>
            <a:r>
              <a:rPr b="1" lang="en-US" sz="1800">
                <a:solidFill>
                  <a:schemeClr val="dk1"/>
                </a:solidFill>
              </a:rPr>
              <a:t>3-year-olds would not attend</a:t>
            </a:r>
            <a:r>
              <a:rPr lang="en-US" sz="1800">
                <a:solidFill>
                  <a:schemeClr val="dk1"/>
                </a:solidFill>
              </a:rPr>
              <a:t>, giving educators the time to conduct home visits, provide community events, and collaborate with colleagues.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This schedule also allows educators to have </a:t>
            </a:r>
            <a:r>
              <a:rPr b="1" lang="en-US" sz="1800">
                <a:solidFill>
                  <a:schemeClr val="dk1"/>
                </a:solidFill>
              </a:rPr>
              <a:t>55 minutes of daily planning time</a:t>
            </a:r>
            <a:r>
              <a:rPr lang="en-US" sz="1800">
                <a:solidFill>
                  <a:schemeClr val="dk1"/>
                </a:solidFill>
              </a:rPr>
              <a:t>—a significant increase—enabling them to design innovative and individualized instruction for every student.</a:t>
            </a:r>
            <a:endParaRPr sz="1800">
              <a:solidFill>
                <a:schemeClr val="dk1"/>
              </a:solidFill>
            </a:endParaRPr>
          </a:p>
          <a:p>
            <a:pPr indent="0" lvl="0" marL="0" rtl="0" algn="l">
              <a:spcBef>
                <a:spcPts val="1200"/>
              </a:spcBef>
              <a:spcAft>
                <a:spcPts val="0"/>
              </a:spcAft>
              <a:buNone/>
            </a:pPr>
            <a:r>
              <a:t/>
            </a:r>
            <a:endParaRPr/>
          </a:p>
        </p:txBody>
      </p:sp>
      <p:sp>
        <p:nvSpPr>
          <p:cNvPr id="570" name="Google Shape;570;g328cc3d1569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2aa679d52c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2aa679d52c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Our elementary students currently attend school for 6 hours and 15 minutes each day.</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However, there are </a:t>
            </a:r>
            <a:r>
              <a:rPr b="1" lang="en-US" sz="1800">
                <a:solidFill>
                  <a:schemeClr val="dk1"/>
                </a:solidFill>
              </a:rPr>
              <a:t>inconsistencies in the structures used to provide interventions and extensions</a:t>
            </a:r>
            <a:r>
              <a:rPr lang="en-US" sz="1800">
                <a:solidFill>
                  <a:schemeClr val="dk1"/>
                </a:solidFill>
              </a:rPr>
              <a:t> for students, which impacts how support is delivered. Additionally, schedules do not always account for </a:t>
            </a:r>
            <a:r>
              <a:rPr b="1" lang="en-US" sz="1800">
                <a:solidFill>
                  <a:schemeClr val="dk1"/>
                </a:solidFill>
              </a:rPr>
              <a:t>non-instructional tasks</a:t>
            </a:r>
            <a:r>
              <a:rPr lang="en-US" sz="1800">
                <a:solidFill>
                  <a:schemeClr val="dk1"/>
                </a:solidFill>
              </a:rPr>
              <a:t>, making it challenging to balance academic and operational needs.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 time allocated for </a:t>
            </a:r>
            <a:r>
              <a:rPr b="1" lang="en-US" sz="1800">
                <a:solidFill>
                  <a:schemeClr val="dk1"/>
                </a:solidFill>
              </a:rPr>
              <a:t>morning or class meetings</a:t>
            </a:r>
            <a:r>
              <a:rPr lang="en-US" sz="1800">
                <a:solidFill>
                  <a:schemeClr val="dk1"/>
                </a:solidFill>
              </a:rPr>
              <a:t>, which foster community and social-emotional learning, also varies across classrooms and schools. Lastly, </a:t>
            </a:r>
            <a:r>
              <a:rPr b="1" lang="en-US" sz="1800">
                <a:solidFill>
                  <a:schemeClr val="dk1"/>
                </a:solidFill>
              </a:rPr>
              <a:t>planning and collaboration time for teachers</a:t>
            </a:r>
            <a:r>
              <a:rPr lang="en-US" sz="1800">
                <a:solidFill>
                  <a:schemeClr val="dk1"/>
                </a:solidFill>
              </a:rPr>
              <a:t> differs from school to school, creating inequities in how teams can work together to design and deliver effective instruction.</a:t>
            </a:r>
            <a:endParaRPr sz="1800">
              <a:solidFill>
                <a:schemeClr val="dk1"/>
              </a:solidFill>
            </a:endParaRPr>
          </a:p>
          <a:p>
            <a:pPr indent="0" lvl="0" marL="0" rtl="0" algn="l">
              <a:spcBef>
                <a:spcPts val="1200"/>
              </a:spcBef>
              <a:spcAft>
                <a:spcPts val="0"/>
              </a:spcAft>
              <a:buNone/>
            </a:pPr>
            <a:r>
              <a:t/>
            </a:r>
            <a:endParaRPr sz="1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2aa679d52c_0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2aa679d52c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 elementary design team has identified several key proposals to address the current challenges and create a more consistent and effective school experience for our students and </a:t>
            </a:r>
            <a:r>
              <a:rPr b="1" lang="en-US" sz="1800">
                <a:solidFill>
                  <a:schemeClr val="dk1"/>
                </a:solidFill>
              </a:rPr>
              <a:t>they propose adding 15 minutes of time to the length of the student day in order to </a:t>
            </a:r>
            <a:r>
              <a:rPr b="1" lang="en-US" sz="1800">
                <a:solidFill>
                  <a:schemeClr val="dk1"/>
                </a:solidFill>
              </a:rPr>
              <a:t>adequately</a:t>
            </a:r>
            <a:r>
              <a:rPr b="1" lang="en-US" sz="1800">
                <a:solidFill>
                  <a:schemeClr val="dk1"/>
                </a:solidFill>
              </a:rPr>
              <a:t> address the first three components of their proposal.</a:t>
            </a:r>
            <a:endParaRPr b="1"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First, they propose </a:t>
            </a:r>
            <a:r>
              <a:rPr b="1" lang="en-US" sz="1800">
                <a:solidFill>
                  <a:schemeClr val="dk1"/>
                </a:solidFill>
              </a:rPr>
              <a:t>built-in time for individualized interventions and extensions</a:t>
            </a:r>
            <a:r>
              <a:rPr lang="en-US" sz="1800">
                <a:solidFill>
                  <a:schemeClr val="dk1"/>
                </a:solidFill>
              </a:rPr>
              <a:t> to ensure that all students receive the support or enrichment they need.</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Second, the team emphasizes the importance of </a:t>
            </a:r>
            <a:r>
              <a:rPr b="1" lang="en-US" sz="1800">
                <a:solidFill>
                  <a:schemeClr val="dk1"/>
                </a:solidFill>
              </a:rPr>
              <a:t>establishing a daily morning meeting routine</a:t>
            </a:r>
            <a:r>
              <a:rPr lang="en-US" sz="1800">
                <a:solidFill>
                  <a:schemeClr val="dk1"/>
                </a:solidFill>
              </a:rPr>
              <a:t> with explicit social and emotional learning opportunities to foster a sense of belonging and build essential life skills.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Third, they proposes </a:t>
            </a:r>
            <a:r>
              <a:rPr b="1" lang="en-US" sz="1800">
                <a:solidFill>
                  <a:schemeClr val="dk1"/>
                </a:solidFill>
              </a:rPr>
              <a:t>maximizing instructional time</a:t>
            </a:r>
            <a:r>
              <a:rPr lang="en-US" sz="1800">
                <a:solidFill>
                  <a:schemeClr val="dk1"/>
                </a:solidFill>
              </a:rPr>
              <a:t> while accounting for non-instructional tasks like snacks and transitions.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Finally, the team recommends </a:t>
            </a:r>
            <a:r>
              <a:rPr b="1" lang="en-US" sz="1800">
                <a:solidFill>
                  <a:schemeClr val="dk1"/>
                </a:solidFill>
              </a:rPr>
              <a:t>increasing opportunities for collaboration</a:t>
            </a:r>
            <a:r>
              <a:rPr lang="en-US" sz="1800">
                <a:solidFill>
                  <a:schemeClr val="dk1"/>
                </a:solidFill>
              </a:rPr>
              <a:t>, both within schools and across the district, to ensure consistency and to empower teachers to work together to enhance student learning.</a:t>
            </a:r>
            <a:endParaRPr sz="1800">
              <a:solidFill>
                <a:schemeClr val="dk1"/>
              </a:solidFill>
            </a:endParaRPr>
          </a:p>
          <a:p>
            <a:pPr indent="0" lvl="0" marL="0" rtl="0" algn="l">
              <a:spcBef>
                <a:spcPts val="1200"/>
              </a:spcBef>
              <a:spcAft>
                <a:spcPts val="0"/>
              </a:spcAft>
              <a:buNone/>
            </a:pPr>
            <a:r>
              <a:t/>
            </a:r>
            <a:endParaRPr sz="18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28cc3d156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This sample first grade schedule reflects the proposed changes, highlighting how we can create a more consistent and intentional structure for our elementary schools.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 schedule includes a </a:t>
            </a:r>
            <a:r>
              <a:rPr b="1" lang="en-US" sz="1800">
                <a:solidFill>
                  <a:schemeClr val="dk1"/>
                </a:solidFill>
              </a:rPr>
              <a:t>dedicated 15-minute homeroom period</a:t>
            </a:r>
            <a:r>
              <a:rPr lang="en-US" sz="1800">
                <a:solidFill>
                  <a:schemeClr val="dk1"/>
                </a:solidFill>
              </a:rPr>
              <a:t> each day, ensuring time for morning meetings and explicit social and emotional learning. This routine fosters a sense of community while setting a positive tone for the day.</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Additionally, the schedule accounts for </a:t>
            </a:r>
            <a:r>
              <a:rPr b="1" lang="en-US" sz="1800">
                <a:solidFill>
                  <a:schemeClr val="dk1"/>
                </a:solidFill>
              </a:rPr>
              <a:t>necessary transitions and non-instructional tasks</a:t>
            </a:r>
            <a:r>
              <a:rPr lang="en-US" sz="1800">
                <a:solidFill>
                  <a:schemeClr val="dk1"/>
                </a:solidFill>
              </a:rPr>
              <a:t> without taking time away from core content areas. For example, you will see 20 </a:t>
            </a:r>
            <a:r>
              <a:rPr lang="en-US" sz="1800">
                <a:solidFill>
                  <a:schemeClr val="dk1"/>
                </a:solidFill>
              </a:rPr>
              <a:t>minutes</a:t>
            </a:r>
            <a:r>
              <a:rPr lang="en-US" sz="1800">
                <a:solidFill>
                  <a:schemeClr val="dk1"/>
                </a:solidFill>
              </a:rPr>
              <a:t> </a:t>
            </a:r>
            <a:r>
              <a:rPr lang="en-US" sz="1800">
                <a:solidFill>
                  <a:schemeClr val="dk1"/>
                </a:solidFill>
              </a:rPr>
              <a:t>allotted</a:t>
            </a:r>
            <a:r>
              <a:rPr lang="en-US" sz="1800">
                <a:solidFill>
                  <a:schemeClr val="dk1"/>
                </a:solidFill>
              </a:rPr>
              <a:t> during the morning recess time even though recess is 15 minutes, and there is 45 min. </a:t>
            </a:r>
            <a:r>
              <a:rPr lang="en-US" sz="1800">
                <a:solidFill>
                  <a:schemeClr val="dk1"/>
                </a:solidFill>
              </a:rPr>
              <a:t>allotted</a:t>
            </a:r>
            <a:r>
              <a:rPr lang="en-US" sz="1800">
                <a:solidFill>
                  <a:schemeClr val="dk1"/>
                </a:solidFill>
              </a:rPr>
              <a:t> at the midday lunch recess time even though they together lunch and recess are 40 min. This approach helps us maximize instructional time while addressing the logistical needs of the school day.</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At this time, Allison Boutet, Assistant Superintendent for Middle School, will share the recommendations of the Middle School Design Team.</a:t>
            </a:r>
            <a:endParaRPr sz="1800">
              <a:solidFill>
                <a:schemeClr val="dk1"/>
              </a:solidFill>
            </a:endParaRPr>
          </a:p>
          <a:p>
            <a:pPr indent="0" lvl="0" marL="0" rtl="0" algn="l">
              <a:spcBef>
                <a:spcPts val="1200"/>
              </a:spcBef>
              <a:spcAft>
                <a:spcPts val="0"/>
              </a:spcAft>
              <a:buNone/>
            </a:pPr>
            <a:r>
              <a:t/>
            </a:r>
            <a:endParaRPr sz="1800"/>
          </a:p>
        </p:txBody>
      </p:sp>
      <p:sp>
        <p:nvSpPr>
          <p:cNvPr id="604" name="Google Shape;604;g328cc3d1569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2aa679d52c_0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2aa679d52c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Currently, middle school students experience a </a:t>
            </a:r>
            <a:r>
              <a:rPr b="1" lang="en-US" sz="1800">
                <a:solidFill>
                  <a:schemeClr val="dk1"/>
                </a:solidFill>
              </a:rPr>
              <a:t>9-period day with 41-minute classes</a:t>
            </a:r>
            <a:r>
              <a:rPr lang="en-US" sz="1800">
                <a:solidFill>
                  <a:schemeClr val="dk1"/>
                </a:solidFill>
              </a:rPr>
              <a:t> and </a:t>
            </a:r>
            <a:r>
              <a:rPr b="1" lang="en-US" sz="1800">
                <a:solidFill>
                  <a:schemeClr val="dk1"/>
                </a:solidFill>
              </a:rPr>
              <a:t>10 transitions</a:t>
            </a:r>
            <a:r>
              <a:rPr lang="en-US" sz="1800">
                <a:solidFill>
                  <a:schemeClr val="dk1"/>
                </a:solidFill>
              </a:rPr>
              <a:t>, resulting in significant unstructured time throughout the day.</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There is </a:t>
            </a:r>
            <a:r>
              <a:rPr b="1" lang="en-US" sz="1800">
                <a:solidFill>
                  <a:schemeClr val="dk1"/>
                </a:solidFill>
              </a:rPr>
              <a:t>no dedicated weekly advisory</a:t>
            </a:r>
            <a:r>
              <a:rPr lang="en-US" sz="1800">
                <a:solidFill>
                  <a:schemeClr val="dk1"/>
                </a:solidFill>
              </a:rPr>
              <a:t>, which limits opportunities for building connections and addressing students’ social-emotional needs. Additionally, students only have access to </a:t>
            </a:r>
            <a:r>
              <a:rPr b="1" lang="en-US" sz="1800">
                <a:solidFill>
                  <a:schemeClr val="dk1"/>
                </a:solidFill>
              </a:rPr>
              <a:t>one exploratory course</a:t>
            </a:r>
            <a:r>
              <a:rPr lang="en-US" sz="1800">
                <a:solidFill>
                  <a:schemeClr val="dk1"/>
                </a:solidFill>
              </a:rPr>
              <a:t>, and some must give up that time to receive academic interventions.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Instructional time is uneven, with </a:t>
            </a:r>
            <a:r>
              <a:rPr b="1" lang="en-US" sz="1800">
                <a:solidFill>
                  <a:schemeClr val="dk1"/>
                </a:solidFill>
              </a:rPr>
              <a:t>82 minutes allocated to English Language Arts daily</a:t>
            </a:r>
            <a:r>
              <a:rPr lang="en-US" sz="1800">
                <a:solidFill>
                  <a:schemeClr val="dk1"/>
                </a:solidFill>
              </a:rPr>
              <a:t>, but only </a:t>
            </a:r>
            <a:r>
              <a:rPr b="1" lang="en-US" sz="1800">
                <a:solidFill>
                  <a:schemeClr val="dk1"/>
                </a:solidFill>
              </a:rPr>
              <a:t>41 minutes for math</a:t>
            </a:r>
            <a:r>
              <a:rPr lang="en-US" sz="1800">
                <a:solidFill>
                  <a:schemeClr val="dk1"/>
                </a:solidFill>
              </a:rPr>
              <a:t>, which does not align with best practices for middle school math instruction. Finally, students in </a:t>
            </a:r>
            <a:r>
              <a:rPr b="1" lang="en-US" sz="1800">
                <a:solidFill>
                  <a:schemeClr val="dk1"/>
                </a:solidFill>
              </a:rPr>
              <a:t>Band and Orchestra miss core classes</a:t>
            </a:r>
            <a:r>
              <a:rPr lang="en-US" sz="1800">
                <a:solidFill>
                  <a:schemeClr val="dk1"/>
                </a:solidFill>
              </a:rPr>
              <a:t> to participate, creating scheduling conflicts that impact their academic experience.</a:t>
            </a:r>
            <a:endParaRPr sz="1800">
              <a:solidFill>
                <a:schemeClr val="dk1"/>
              </a:solidFill>
            </a:endParaRPr>
          </a:p>
          <a:p>
            <a:pPr indent="0" lvl="0" marL="0" rtl="0" algn="l">
              <a:spcBef>
                <a:spcPts val="1200"/>
              </a:spcBef>
              <a:spcAft>
                <a:spcPts val="0"/>
              </a:spcAft>
              <a:buNone/>
            </a:pPr>
            <a:r>
              <a:t/>
            </a:r>
            <a:endParaRPr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2aa679d52c_0_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2aa679d52c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 middle school design team has proposed several impactful changes to address current challenges and create a more balanced and enriching school experience for our students.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First, they recommend </a:t>
            </a:r>
            <a:r>
              <a:rPr b="1" lang="en-US" sz="1800">
                <a:solidFill>
                  <a:schemeClr val="dk1"/>
                </a:solidFill>
              </a:rPr>
              <a:t>increasing math instructional minutes</a:t>
            </a:r>
            <a:r>
              <a:rPr lang="en-US" sz="1800">
                <a:solidFill>
                  <a:schemeClr val="dk1"/>
                </a:solidFill>
              </a:rPr>
              <a:t> to align with best practices and provide deeper support for student learning.</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Second, the team proposes </a:t>
            </a:r>
            <a:r>
              <a:rPr b="1" lang="en-US" sz="1800">
                <a:solidFill>
                  <a:schemeClr val="dk1"/>
                </a:solidFill>
              </a:rPr>
              <a:t>incorporating time for individualized interventions</a:t>
            </a:r>
            <a:r>
              <a:rPr lang="en-US" sz="1800">
                <a:solidFill>
                  <a:schemeClr val="dk1"/>
                </a:solidFill>
              </a:rPr>
              <a:t> while ensuring students maintain access to exploratory offerings, so no one has to sacrifice opportunities for support or enrichment.</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They also suggest adding a </a:t>
            </a:r>
            <a:r>
              <a:rPr b="1" lang="en-US" sz="1800">
                <a:solidFill>
                  <a:schemeClr val="dk1"/>
                </a:solidFill>
              </a:rPr>
              <a:t>weekly anchor day</a:t>
            </a:r>
            <a:r>
              <a:rPr lang="en-US" sz="1800">
                <a:solidFill>
                  <a:schemeClr val="dk1"/>
                </a:solidFill>
              </a:rPr>
              <a:t> that includes advisory and all classes. This day would focus on building community, strengthening SEL and Profile of a Learner skills, and supporting connections across content areas.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Additionally, the team emphasizes the need for </a:t>
            </a:r>
            <a:r>
              <a:rPr b="1" lang="en-US" sz="1800">
                <a:solidFill>
                  <a:schemeClr val="dk1"/>
                </a:solidFill>
              </a:rPr>
              <a:t>deeper learning opportunities</a:t>
            </a:r>
            <a:r>
              <a:rPr lang="en-US" sz="1800">
                <a:solidFill>
                  <a:schemeClr val="dk1"/>
                </a:solidFill>
              </a:rPr>
              <a:t> in math, science, and social studies, with flexible time built in for </a:t>
            </a:r>
            <a:r>
              <a:rPr b="1" lang="en-US" sz="1800">
                <a:solidFill>
                  <a:schemeClr val="dk1"/>
                </a:solidFill>
              </a:rPr>
              <a:t>hands-on projects, interdisciplinary connections, and collaboration.</a:t>
            </a:r>
            <a:endParaRPr b="1"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Finally, they propose adding </a:t>
            </a:r>
            <a:r>
              <a:rPr b="1" lang="en-US" sz="1800">
                <a:solidFill>
                  <a:schemeClr val="dk1"/>
                </a:solidFill>
              </a:rPr>
              <a:t>innovative exploratory choices</a:t>
            </a:r>
            <a:r>
              <a:rPr lang="en-US" sz="1800">
                <a:solidFill>
                  <a:schemeClr val="dk1"/>
                </a:solidFill>
              </a:rPr>
              <a:t> to expand opportunities for students to explore their interests and develop new skills.</a:t>
            </a:r>
            <a:endParaRPr sz="1800">
              <a:solidFill>
                <a:schemeClr val="dk1"/>
              </a:solidFill>
            </a:endParaRPr>
          </a:p>
          <a:p>
            <a:pPr indent="0" lvl="0" marL="0" rtl="0" algn="l">
              <a:spcBef>
                <a:spcPts val="1200"/>
              </a:spcBef>
              <a:spcAft>
                <a:spcPts val="0"/>
              </a:spcAft>
              <a:buNone/>
            </a:pPr>
            <a:r>
              <a:t/>
            </a:r>
            <a:endParaRPr sz="1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2ac50ad81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1800">
                <a:solidFill>
                  <a:schemeClr val="dk1"/>
                </a:solidFill>
              </a:rPr>
              <a:t>The proposed middle school schedule introduces several enhancements designed to better meet student needs, provide personalized learning opportunities, and address key structural challenges. </a:t>
            </a:r>
            <a:r>
              <a:rPr lang="en-US" sz="1800">
                <a:solidFill>
                  <a:schemeClr val="dk1"/>
                </a:solidFill>
              </a:rPr>
              <a:t> Students have many options in the exploratory paths that they choose. Here are 3 different students and what their schedules could look like. </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This schedule includes a </a:t>
            </a:r>
            <a:r>
              <a:rPr b="1" lang="en-US" sz="1800">
                <a:solidFill>
                  <a:schemeClr val="dk1"/>
                </a:solidFill>
              </a:rPr>
              <a:t>FLEXIBLE MODIFIED BLOCK</a:t>
            </a:r>
            <a:r>
              <a:rPr lang="en-US" sz="1800">
                <a:solidFill>
                  <a:schemeClr val="dk1"/>
                </a:solidFill>
              </a:rPr>
              <a:t> which </a:t>
            </a:r>
            <a:r>
              <a:rPr lang="en-US" sz="1800">
                <a:solidFill>
                  <a:schemeClr val="dk1"/>
                </a:solidFill>
              </a:rPr>
              <a:t>maintains a </a:t>
            </a:r>
            <a:r>
              <a:rPr b="1" lang="en-US" sz="1800">
                <a:solidFill>
                  <a:schemeClr val="dk1"/>
                </a:solidFill>
              </a:rPr>
              <a:t>2-period ELA instructional block</a:t>
            </a:r>
            <a:r>
              <a:rPr lang="en-US" sz="1800">
                <a:solidFill>
                  <a:schemeClr val="dk1"/>
                </a:solidFill>
              </a:rPr>
              <a:t>.  This slide</a:t>
            </a:r>
            <a:r>
              <a:rPr lang="en-US" sz="1800">
                <a:solidFill>
                  <a:schemeClr val="dk1"/>
                </a:solidFill>
              </a:rPr>
              <a:t> increases mathematics instructional time to </a:t>
            </a:r>
            <a:r>
              <a:rPr b="1" lang="en-US" sz="1800">
                <a:solidFill>
                  <a:schemeClr val="dk1"/>
                </a:solidFill>
              </a:rPr>
              <a:t>53-60 minutes daily</a:t>
            </a:r>
            <a:r>
              <a:rPr lang="en-US" sz="1800">
                <a:solidFill>
                  <a:schemeClr val="dk1"/>
                </a:solidFill>
              </a:rPr>
              <a:t>, with a </a:t>
            </a:r>
            <a:r>
              <a:rPr b="1" lang="en-US" sz="1800">
                <a:solidFill>
                  <a:schemeClr val="dk1"/>
                </a:solidFill>
              </a:rPr>
              <a:t>20-minute WIN (What I Need) period</a:t>
            </a:r>
            <a:r>
              <a:rPr lang="en-US" sz="1800">
                <a:solidFill>
                  <a:schemeClr val="dk1"/>
                </a:solidFill>
              </a:rPr>
              <a:t> attached to math, </a:t>
            </a:r>
            <a:r>
              <a:rPr lang="en-US" sz="1800">
                <a:solidFill>
                  <a:schemeClr val="dk1"/>
                </a:solidFill>
              </a:rPr>
              <a:t>aligning with best practices to ensure students have adequate time to deepen their understanding </a:t>
            </a:r>
            <a:r>
              <a:rPr b="1" lang="en-US" sz="1800">
                <a:solidFill>
                  <a:schemeClr val="dk1"/>
                </a:solidFill>
              </a:rPr>
              <a:t>AND </a:t>
            </a:r>
            <a:r>
              <a:rPr lang="en-US" sz="1800">
                <a:solidFill>
                  <a:schemeClr val="dk1"/>
                </a:solidFill>
              </a:rPr>
              <a:t>offering individualized support for any content area tailored to student needs.</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Social studies and science are organized into </a:t>
            </a:r>
            <a:r>
              <a:rPr b="1" lang="en-US" sz="1800">
                <a:solidFill>
                  <a:schemeClr val="dk1"/>
                </a:solidFill>
              </a:rPr>
              <a:t>flexible time blocks</a:t>
            </a:r>
            <a:r>
              <a:rPr lang="en-US" sz="1800">
                <a:solidFill>
                  <a:schemeClr val="dk1"/>
                </a:solidFill>
              </a:rPr>
              <a:t> that can be combined or separated depending on the instructional needs of the day. This structure supports deeper learning and hands-on projects in these critical subjects.</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Students will have access to </a:t>
            </a:r>
            <a:r>
              <a:rPr b="1" lang="en-US" sz="1800">
                <a:solidFill>
                  <a:schemeClr val="dk1"/>
                </a:solidFill>
              </a:rPr>
              <a:t>two daily exploratory classes, plus Physical Education</a:t>
            </a:r>
            <a:r>
              <a:rPr lang="en-US" sz="1800">
                <a:solidFill>
                  <a:schemeClr val="dk1"/>
                </a:solidFill>
              </a:rPr>
              <a:t>, ensuring opportunities for enrichment and personal growth. Band and Orchestra are now  embedded in the schedule, eliminating the need for students to miss core classes to participate. Additionally, students receiving interventions will still be able to take an exploratory class, ensuring equity and access for all.</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Daily </a:t>
            </a:r>
            <a:r>
              <a:rPr b="1" lang="en-US" sz="1800">
                <a:solidFill>
                  <a:schemeClr val="dk1"/>
                </a:solidFill>
              </a:rPr>
              <a:t>PE and/or health and lunch/recess</a:t>
            </a:r>
            <a:r>
              <a:rPr lang="en-US" sz="1800">
                <a:solidFill>
                  <a:schemeClr val="dk1"/>
                </a:solidFill>
              </a:rPr>
              <a:t> remain part of the schedule, meeting students’ physical and social-emotional needs. The schedule also reduces </a:t>
            </a:r>
            <a:r>
              <a:rPr b="1" lang="en-US" sz="1800">
                <a:solidFill>
                  <a:schemeClr val="dk1"/>
                </a:solidFill>
              </a:rPr>
              <a:t>1-2 transitions per day</a:t>
            </a:r>
            <a:r>
              <a:rPr lang="en-US" sz="1800">
                <a:solidFill>
                  <a:schemeClr val="dk1"/>
                </a:solidFill>
              </a:rPr>
              <a:t>, decreasing hallway traffic and improving overall flow.</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Finally, this structure supports the expansion of </a:t>
            </a:r>
            <a:r>
              <a:rPr b="1" lang="en-US" sz="1800">
                <a:solidFill>
                  <a:schemeClr val="dk1"/>
                </a:solidFill>
              </a:rPr>
              <a:t>exploratory wheel classes</a:t>
            </a:r>
            <a:r>
              <a:rPr lang="en-US" sz="1800">
                <a:solidFill>
                  <a:schemeClr val="dk1"/>
                </a:solidFill>
              </a:rPr>
              <a:t>, giving students more choices and opportunities to explore diverse interests, while fostering an engaging and supportive learning environment. </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The proposal is to have a weekly anchor day which would be on Wednesday. There will be an advisory to start the day and then students will progress through all of their classes. </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Lastly, on all days students will have recess daily embedded within their lunch period. We are looking at offering a variety of options for students to </a:t>
            </a:r>
            <a:r>
              <a:rPr lang="en-US" sz="1800">
                <a:solidFill>
                  <a:schemeClr val="dk1"/>
                </a:solidFill>
              </a:rPr>
              <a:t>participate</a:t>
            </a:r>
            <a:r>
              <a:rPr lang="en-US" sz="1800">
                <a:solidFill>
                  <a:schemeClr val="dk1"/>
                </a:solidFill>
              </a:rPr>
              <a:t> in during the recess period as many students have voiced they want recess time, but do not all want the traditional outdoor recess as it is now.</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Deputy Superintendent for High Schools, Dr. Mark Cohen, will now share the recommendations from the high school design team.</a:t>
            </a:r>
            <a:endParaRPr sz="1800">
              <a:solidFill>
                <a:schemeClr val="dk1"/>
              </a:solidFill>
            </a:endParaRPr>
          </a:p>
          <a:p>
            <a:pPr indent="0" lvl="0" marL="0" rtl="0" algn="l">
              <a:spcBef>
                <a:spcPts val="1200"/>
              </a:spcBef>
              <a:spcAft>
                <a:spcPts val="0"/>
              </a:spcAft>
              <a:buNone/>
            </a:pPr>
            <a:r>
              <a:t/>
            </a:r>
            <a:endParaRPr sz="1800"/>
          </a:p>
        </p:txBody>
      </p:sp>
      <p:sp>
        <p:nvSpPr>
          <p:cNvPr id="646" name="Google Shape;646;g32ac50ad815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2aa679d52c_0_1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32aa679d52c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Currently, our high school students navigate a complex and inconsistent schedule. They experience </a:t>
            </a:r>
            <a:r>
              <a:rPr b="1" lang="en-US" sz="1800">
                <a:solidFill>
                  <a:schemeClr val="dk1"/>
                </a:solidFill>
              </a:rPr>
              <a:t>8 or 9 periods per day</a:t>
            </a:r>
            <a:r>
              <a:rPr lang="en-US" sz="1800">
                <a:solidFill>
                  <a:schemeClr val="dk1"/>
                </a:solidFill>
              </a:rPr>
              <a:t> with </a:t>
            </a:r>
            <a:r>
              <a:rPr b="1" lang="en-US" sz="1800">
                <a:solidFill>
                  <a:schemeClr val="dk1"/>
                </a:solidFill>
              </a:rPr>
              <a:t>7 to 8 passing periods</a:t>
            </a:r>
            <a:r>
              <a:rPr lang="en-US" sz="1800">
                <a:solidFill>
                  <a:schemeClr val="dk1"/>
                </a:solidFill>
              </a:rPr>
              <a:t>, which add </a:t>
            </a:r>
            <a:r>
              <a:rPr lang="en-US" sz="1800">
                <a:solidFill>
                  <a:schemeClr val="dk1"/>
                </a:solidFill>
              </a:rPr>
              <a:t>between</a:t>
            </a:r>
            <a:r>
              <a:rPr lang="en-US" sz="1800">
                <a:solidFill>
                  <a:schemeClr val="dk1"/>
                </a:solidFill>
              </a:rPr>
              <a:t> </a:t>
            </a:r>
            <a:r>
              <a:rPr b="1" lang="en-US" sz="1800">
                <a:solidFill>
                  <a:schemeClr val="dk1"/>
                </a:solidFill>
              </a:rPr>
              <a:t>35 and 42 minutes of transitions daily</a:t>
            </a:r>
            <a:r>
              <a:rPr lang="en-US" sz="1800">
                <a:solidFill>
                  <a:schemeClr val="dk1"/>
                </a:solidFill>
              </a:rPr>
              <a:t>. Class periods range from </a:t>
            </a:r>
            <a:r>
              <a:rPr b="1" lang="en-US" sz="1800">
                <a:solidFill>
                  <a:schemeClr val="dk1"/>
                </a:solidFill>
              </a:rPr>
              <a:t>42 to 50 minutes</a:t>
            </a:r>
            <a:r>
              <a:rPr lang="en-US" sz="1800">
                <a:solidFill>
                  <a:schemeClr val="dk1"/>
                </a:solidFill>
              </a:rPr>
              <a:t>, depending on the day, and opening and closing activities in each class reduce the amount of usable instructional time in each class.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Students and staff follow </a:t>
            </a:r>
            <a:r>
              <a:rPr b="1" lang="en-US" sz="1800">
                <a:solidFill>
                  <a:schemeClr val="dk1"/>
                </a:solidFill>
              </a:rPr>
              <a:t>three different schedules with two different start times each week</a:t>
            </a:r>
            <a:r>
              <a:rPr lang="en-US" sz="1800">
                <a:solidFill>
                  <a:schemeClr val="dk1"/>
                </a:solidFill>
              </a:rPr>
              <a:t>, which makes it challenging to establish routines. While Wednesday late starts provide time for formal teacher collaboration, this happens only once per week. Scheduling constraints require that most collaboration occurs outside of the school day.</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Our high school day is about </a:t>
            </a:r>
            <a:r>
              <a:rPr b="1" lang="en-US" sz="1800">
                <a:solidFill>
                  <a:schemeClr val="dk1"/>
                </a:solidFill>
              </a:rPr>
              <a:t>30 minutes longer than many other local suburban high schools</a:t>
            </a:r>
            <a:r>
              <a:rPr lang="en-US" sz="1800">
                <a:solidFill>
                  <a:schemeClr val="dk1"/>
                </a:solidFill>
              </a:rPr>
              <a:t>, and transportation logistics add </a:t>
            </a:r>
            <a:r>
              <a:rPr b="1" lang="en-US" sz="1800">
                <a:solidFill>
                  <a:schemeClr val="dk1"/>
                </a:solidFill>
              </a:rPr>
              <a:t>60-90 minutes</a:t>
            </a:r>
            <a:r>
              <a:rPr lang="en-US" sz="1800">
                <a:solidFill>
                  <a:schemeClr val="dk1"/>
                </a:solidFill>
              </a:rPr>
              <a:t> to students’ days, requiring early wake-ups and long days that contribute to challenges with sleep and mental health. These factors emphasize the need to reimagine the school day to make better use of our students’ and staff’s time.</a:t>
            </a:r>
            <a:endParaRPr sz="1800">
              <a:solidFill>
                <a:schemeClr val="dk1"/>
              </a:solidFill>
            </a:endParaRPr>
          </a:p>
          <a:p>
            <a:pPr indent="0" lvl="0" marL="0" rtl="0" algn="l">
              <a:spcBef>
                <a:spcPts val="1200"/>
              </a:spcBef>
              <a:spcAft>
                <a:spcPts val="0"/>
              </a:spcAft>
              <a:buNone/>
            </a:pPr>
            <a:r>
              <a:t/>
            </a:r>
            <a:endParaRPr sz="18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a4b994e9a4_0_13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We know your time is very valuable and we want to honor our 90 minute time commitment. </a:t>
            </a:r>
            <a:r>
              <a:rPr lang="en-US" sz="1800">
                <a:solidFill>
                  <a:schemeClr val="dk1"/>
                </a:solidFill>
              </a:rPr>
              <a:t>We recognize that we are sharing a lot of information in a very short period of time. And, w</a:t>
            </a:r>
            <a:r>
              <a:rPr lang="en-US" sz="1800">
                <a:solidFill>
                  <a:schemeClr val="dk1"/>
                </a:solidFill>
              </a:rPr>
              <a:t>e know you will have questions and we want to capture those in a way that is most effective.  Therefore we request your patience with our plan and procedure for questions and comments tonight. </a:t>
            </a:r>
            <a:r>
              <a:rPr lang="en-US" sz="1800">
                <a:solidFill>
                  <a:schemeClr val="dk1"/>
                </a:solidFill>
              </a:rPr>
              <a:t>Questions related to the content presented can be asked during our small group time as district personnel are seated at each table.</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There may also be questions or comments that may or may not be directly related to tonight’s topic. We have added a QR code to Let’s Talk so you can submit your questions. You can also call or send us an email and we will have the appropriate person respond in a timely manner.</a:t>
            </a:r>
            <a:endParaRPr sz="1800">
              <a:solidFill>
                <a:schemeClr val="dk1"/>
              </a:solidFill>
            </a:endParaRPr>
          </a:p>
          <a:p>
            <a:pPr indent="0" lvl="0" marL="0" rtl="0" algn="l">
              <a:lnSpc>
                <a:spcPct val="90000"/>
              </a:lnSpc>
              <a:spcBef>
                <a:spcPts val="0"/>
              </a:spcBef>
              <a:spcAft>
                <a:spcPts val="0"/>
              </a:spcAft>
              <a:buClr>
                <a:schemeClr val="dk1"/>
              </a:buClr>
              <a:buSzPts val="1100"/>
              <a:buFont typeface="Arial"/>
              <a:buNone/>
            </a:pPr>
            <a:r>
              <a:rPr lang="en-US" sz="1200">
                <a:solidFill>
                  <a:schemeClr val="dk1"/>
                </a:solidFill>
              </a:rPr>
              <a:t>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358" name="Google Shape;358;g2a4b994e9a4_0_13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2aa679d52c_0_1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32aa679d52c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1800">
                <a:solidFill>
                  <a:schemeClr val="dk1"/>
                </a:solidFill>
              </a:rPr>
              <a:t>One of the key shifts recommend by the design team is a focus toward </a:t>
            </a:r>
            <a:r>
              <a:rPr b="1" lang="en-US" sz="1800">
                <a:solidFill>
                  <a:schemeClr val="dk1"/>
                </a:solidFill>
              </a:rPr>
              <a:t>deep learning</a:t>
            </a:r>
            <a:r>
              <a:rPr lang="en-US" sz="1800">
                <a:solidFill>
                  <a:schemeClr val="dk1"/>
                </a:solidFill>
              </a:rPr>
              <a:t>—moving beyond traditional, surface-level teaching practices to meaningful, student-centered learning experiences. This approach emphasizes inquiry-based, project-oriented, and collaborative work that allows students to apply their knowledge in real-world scenarios. Longer periods of time are essential for engaging in these types of complex and impactful learning activities.</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Currently, students have large amounts of unstructured time during the school day due to transitions and transportation constraints. The design team seeks to </a:t>
            </a:r>
            <a:r>
              <a:rPr b="1" lang="en-US" sz="1800">
                <a:solidFill>
                  <a:schemeClr val="dk1"/>
                </a:solidFill>
              </a:rPr>
              <a:t>reduce unstructured time by creating a more compact, efficient, and engaging school day</a:t>
            </a:r>
            <a:r>
              <a:rPr lang="en-US" sz="1800">
                <a:solidFill>
                  <a:schemeClr val="dk1"/>
                </a:solidFill>
              </a:rPr>
              <a:t>, which we believe will also improve attendance and connection </a:t>
            </a:r>
            <a:r>
              <a:rPr lang="en-US" sz="1800">
                <a:solidFill>
                  <a:schemeClr val="dk1"/>
                </a:solidFill>
              </a:rPr>
              <a:t>with</a:t>
            </a:r>
            <a:r>
              <a:rPr lang="en-US" sz="1800">
                <a:solidFill>
                  <a:schemeClr val="dk1"/>
                </a:solidFill>
              </a:rPr>
              <a:t> school.</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As interventions and social-emotional learning time have been added, class periods have grown shorter, making it harder to meet our instructional goals. Our goal is to </a:t>
            </a:r>
            <a:r>
              <a:rPr b="1" lang="en-US" sz="1800">
                <a:solidFill>
                  <a:schemeClr val="dk1"/>
                </a:solidFill>
              </a:rPr>
              <a:t>maximize the impact of instructional time</a:t>
            </a:r>
            <a:r>
              <a:rPr lang="en-US" sz="1800">
                <a:solidFill>
                  <a:schemeClr val="dk1"/>
                </a:solidFill>
              </a:rPr>
              <a:t> by organizing it into larger chunks for deeper learning, while provide more time for </a:t>
            </a:r>
            <a:r>
              <a:rPr b="1" lang="en-US" sz="1800">
                <a:solidFill>
                  <a:schemeClr val="dk1"/>
                </a:solidFill>
              </a:rPr>
              <a:t>individualized interventions and social-emotional support</a:t>
            </a:r>
            <a:r>
              <a:rPr lang="en-US" sz="1800">
                <a:solidFill>
                  <a:schemeClr val="dk1"/>
                </a:solidFill>
              </a:rPr>
              <a:t>.</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Finally, we recognize the importance of teacher collaboration. Currently limited to Wednesday morning late starts, this time is insufficient to meet the growing demands of interdisciplinary and collaborative teaching. The proposed schedule seeks to </a:t>
            </a:r>
            <a:r>
              <a:rPr b="1" lang="en-US" sz="1800">
                <a:solidFill>
                  <a:schemeClr val="dk1"/>
                </a:solidFill>
              </a:rPr>
              <a:t>increase opportunities for teacher collaboration</a:t>
            </a:r>
            <a:r>
              <a:rPr lang="en-US" sz="1800">
                <a:solidFill>
                  <a:schemeClr val="dk1"/>
                </a:solidFill>
              </a:rPr>
              <a:t> to support the high-quality learning experiences our students deserve.</a:t>
            </a:r>
            <a:endParaRPr sz="1800">
              <a:solidFill>
                <a:schemeClr val="dk1"/>
              </a:solidFill>
            </a:endParaRPr>
          </a:p>
          <a:p>
            <a:pPr indent="0" lvl="0" marL="0" rtl="0" algn="l">
              <a:spcBef>
                <a:spcPts val="1200"/>
              </a:spcBef>
              <a:spcAft>
                <a:spcPts val="0"/>
              </a:spcAft>
              <a:buNone/>
            </a:pPr>
            <a:r>
              <a:t/>
            </a:r>
            <a:endParaRPr sz="18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248cc47bb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1800">
                <a:solidFill>
                  <a:schemeClr val="dk1"/>
                </a:solidFill>
              </a:rPr>
              <a:t>To meet the goals of our desired state, the high school design team recommends a block schedule model. This framework includes </a:t>
            </a:r>
            <a:r>
              <a:rPr b="1" lang="en-US" sz="1800">
                <a:solidFill>
                  <a:schemeClr val="dk1"/>
                </a:solidFill>
              </a:rPr>
              <a:t>four block days and one anchor day</a:t>
            </a:r>
            <a:r>
              <a:rPr lang="en-US" sz="1800">
                <a:solidFill>
                  <a:schemeClr val="dk1"/>
                </a:solidFill>
              </a:rPr>
              <a:t> in a typical five-day week.</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On block days each course is scheduled for </a:t>
            </a:r>
            <a:r>
              <a:rPr b="1" lang="en-US" sz="1800">
                <a:solidFill>
                  <a:schemeClr val="dk1"/>
                </a:solidFill>
              </a:rPr>
              <a:t>85 minutes of instruction</a:t>
            </a:r>
            <a:r>
              <a:rPr lang="en-US" sz="1800">
                <a:solidFill>
                  <a:schemeClr val="dk1"/>
                </a:solidFill>
              </a:rPr>
              <a:t>, with the third block extended by </a:t>
            </a:r>
            <a:r>
              <a:rPr b="1" lang="en-US" sz="1800">
                <a:solidFill>
                  <a:schemeClr val="dk1"/>
                </a:solidFill>
              </a:rPr>
              <a:t>52 minutes</a:t>
            </a:r>
            <a:r>
              <a:rPr lang="en-US" sz="1800">
                <a:solidFill>
                  <a:schemeClr val="dk1"/>
                </a:solidFill>
              </a:rPr>
              <a:t> to allow for lunch. Lunch periods can occur at the beginning, middle, or end of this block, and upperclassmen will retain their off-campus lunch privileges. Block days are organized into two clusters (A and B), maintaining the current number of courses while adding an additional </a:t>
            </a:r>
            <a:r>
              <a:rPr b="1" lang="en-US" sz="1800">
                <a:solidFill>
                  <a:schemeClr val="dk1"/>
                </a:solidFill>
              </a:rPr>
              <a:t>two 40-minute periods</a:t>
            </a:r>
            <a:r>
              <a:rPr lang="en-US" sz="1800">
                <a:solidFill>
                  <a:schemeClr val="dk1"/>
                </a:solidFill>
              </a:rPr>
              <a:t> for interventions or homeroom compared to the current schedule.</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The </a:t>
            </a:r>
            <a:r>
              <a:rPr b="1" lang="en-US" sz="1800">
                <a:solidFill>
                  <a:schemeClr val="dk1"/>
                </a:solidFill>
              </a:rPr>
              <a:t>anchor day</a:t>
            </a:r>
            <a:r>
              <a:rPr lang="en-US" sz="1800">
                <a:solidFill>
                  <a:schemeClr val="dk1"/>
                </a:solidFill>
              </a:rPr>
              <a:t>, shown in the middle of the week, follows a traditional high school schedule with 46-minute periods, ensuring each course meets </a:t>
            </a:r>
            <a:r>
              <a:rPr b="1" lang="en-US" sz="1800">
                <a:solidFill>
                  <a:schemeClr val="dk1"/>
                </a:solidFill>
              </a:rPr>
              <a:t>three times in a five-day week</a:t>
            </a:r>
            <a:r>
              <a:rPr lang="en-US" sz="1800">
                <a:solidFill>
                  <a:schemeClr val="dk1"/>
                </a:solidFill>
              </a:rPr>
              <a:t>. In shortened weeks, the anchor day would be eliminated to balance the schedule.</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It’s important to note that this is </a:t>
            </a:r>
            <a:r>
              <a:rPr b="1" lang="en-US" sz="1800">
                <a:solidFill>
                  <a:schemeClr val="dk1"/>
                </a:solidFill>
              </a:rPr>
              <a:t>not the same block schedule used during pandemic learning</a:t>
            </a:r>
            <a:r>
              <a:rPr lang="en-US" sz="1800">
                <a:solidFill>
                  <a:schemeClr val="dk1"/>
                </a:solidFill>
              </a:rPr>
              <a:t>.</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This model doubles the time available for </a:t>
            </a:r>
            <a:r>
              <a:rPr b="1" lang="en-US" sz="1800">
                <a:solidFill>
                  <a:schemeClr val="dk1"/>
                </a:solidFill>
              </a:rPr>
              <a:t>interventions</a:t>
            </a:r>
            <a:r>
              <a:rPr lang="en-US" sz="1800">
                <a:solidFill>
                  <a:schemeClr val="dk1"/>
                </a:solidFill>
              </a:rPr>
              <a:t>, reduces time spent in unstructured passing periods, and </a:t>
            </a:r>
            <a:r>
              <a:rPr b="1" lang="en-US" sz="1800">
                <a:solidFill>
                  <a:schemeClr val="dk1"/>
                </a:solidFill>
              </a:rPr>
              <a:t>compacts the school day by 35 minutes</a:t>
            </a:r>
            <a:r>
              <a:rPr lang="en-US" sz="1800">
                <a:solidFill>
                  <a:schemeClr val="dk1"/>
                </a:solidFill>
              </a:rPr>
              <a:t>, going from 7 hours and 25 minutes to 6 hours and 50 minutes. This adjustment allows students to get more sleep while giving faculty time to meet before school without needing a special schedule—truly a win-win for both students and staff.</a:t>
            </a:r>
            <a:endParaRPr sz="1800">
              <a:solidFill>
                <a:schemeClr val="dk1"/>
              </a:solidFill>
            </a:endParaRPr>
          </a:p>
          <a:p>
            <a:pPr indent="0" lvl="0" marL="0" rtl="0" algn="l">
              <a:lnSpc>
                <a:spcPct val="115000"/>
              </a:lnSpc>
              <a:spcBef>
                <a:spcPts val="1200"/>
              </a:spcBef>
              <a:spcAft>
                <a:spcPts val="0"/>
              </a:spcAft>
              <a:buNone/>
            </a:pPr>
            <a:r>
              <a:rPr lang="en-US" sz="1800">
                <a:solidFill>
                  <a:schemeClr val="dk1"/>
                </a:solidFill>
              </a:rPr>
              <a:t>While the student day is shorter, instructional minutes remain maximized. Teachers spend just as much time in instruction as they do now but benefit from longer blocks that reduce the need for frequent transitions and administrative tasks, such as taking attendance seven times a day. These longer blocks also enable </a:t>
            </a:r>
            <a:r>
              <a:rPr b="1" lang="en-US" sz="1800">
                <a:solidFill>
                  <a:schemeClr val="dk1"/>
                </a:solidFill>
              </a:rPr>
              <a:t>deeper learning activities</a:t>
            </a:r>
            <a:r>
              <a:rPr lang="en-US" sz="1800">
                <a:solidFill>
                  <a:schemeClr val="dk1"/>
                </a:solidFill>
              </a:rPr>
              <a:t>, allowing teachers and students to fully engage without interruptions or delays.</a:t>
            </a:r>
            <a:endParaRPr sz="1800">
              <a:solidFill>
                <a:schemeClr val="dk1"/>
              </a:solidFill>
            </a:endParaRPr>
          </a:p>
          <a:p>
            <a:pPr indent="0" lvl="0" marL="0" rtl="0" algn="l">
              <a:spcBef>
                <a:spcPts val="1200"/>
              </a:spcBef>
              <a:spcAft>
                <a:spcPts val="0"/>
              </a:spcAft>
              <a:buClr>
                <a:schemeClr val="dk1"/>
              </a:buClr>
              <a:buSzPts val="1100"/>
              <a:buFont typeface="Arial"/>
              <a:buNone/>
            </a:pPr>
            <a:r>
              <a:t/>
            </a:r>
            <a:endParaRPr b="1" sz="1800">
              <a:solidFill>
                <a:schemeClr val="dk1"/>
              </a:solidFill>
            </a:endParaRPr>
          </a:p>
          <a:p>
            <a:pPr indent="0" lvl="0" marL="0" rtl="0" algn="l">
              <a:spcBef>
                <a:spcPts val="0"/>
              </a:spcBef>
              <a:spcAft>
                <a:spcPts val="0"/>
              </a:spcAft>
              <a:buNone/>
            </a:pPr>
            <a:r>
              <a:t/>
            </a:r>
            <a:endParaRPr b="1" sz="1800"/>
          </a:p>
          <a:p>
            <a:pPr indent="0" lvl="0" marL="0" rtl="0" algn="l">
              <a:spcBef>
                <a:spcPts val="0"/>
              </a:spcBef>
              <a:spcAft>
                <a:spcPts val="0"/>
              </a:spcAft>
              <a:buNone/>
            </a:pPr>
            <a:r>
              <a:t/>
            </a:r>
            <a:endParaRPr sz="1800"/>
          </a:p>
        </p:txBody>
      </p:sp>
      <p:sp>
        <p:nvSpPr>
          <p:cNvPr id="684" name="Google Shape;684;g3248cc47bb6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Finally, let’s take a moment to reflect on the structure of the typical middle or high school day. Imagine if your workday were organized like a traditional American high school:</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You arrive at the office, sit at your desk, </a:t>
            </a:r>
            <a:r>
              <a:rPr lang="en-US" sz="1800">
                <a:solidFill>
                  <a:schemeClr val="dk1"/>
                </a:solidFill>
              </a:rPr>
              <a:t>take</a:t>
            </a:r>
            <a:r>
              <a:rPr lang="en-US" sz="1800">
                <a:solidFill>
                  <a:schemeClr val="dk1"/>
                </a:solidFill>
              </a:rPr>
              <a:t> a few minutes to settle in, and begin working. After 45 minutes, a bell rings, and you’re required to leave that task, whether it is finished or not, and move to another part of the building. There, a new supervisor gives you a completely different set of tasks. Forty-five minutes later, the bell rings again, and you repeat this process seven or eight times throughout the day.</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Under these circumstances, how productive do you think you would be?</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This is the </a:t>
            </a:r>
            <a:r>
              <a:rPr b="1" lang="en-US" sz="1800">
                <a:solidFill>
                  <a:schemeClr val="dk1"/>
                </a:solidFill>
              </a:rPr>
              <a:t>assembly line, factory model of education</a:t>
            </a:r>
            <a:r>
              <a:rPr lang="en-US" sz="1800">
                <a:solidFill>
                  <a:schemeClr val="dk1"/>
                </a:solidFill>
              </a:rPr>
              <a:t>—and it’s unique to secondary schools. In contrast, elementary schools structure time in extended blocks for literacy and math, and at the university level, </a:t>
            </a:r>
            <a:r>
              <a:rPr b="1" lang="en-US" sz="1800">
                <a:solidFill>
                  <a:schemeClr val="dk1"/>
                </a:solidFill>
              </a:rPr>
              <a:t>77% of courses at the University of Illinois are longer than 50 minutes</a:t>
            </a:r>
            <a:r>
              <a:rPr lang="en-US" sz="1800">
                <a:solidFill>
                  <a:schemeClr val="dk1"/>
                </a:solidFill>
              </a:rPr>
              <a:t>, with most ranging from 80 to 180 minutes.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When students enter the workforce, they’ll need the ability to focus on tasks for extended periods of time. With the prevalence of technology and digital distractions, it’s more important than ever to build </a:t>
            </a:r>
            <a:r>
              <a:rPr b="1" lang="en-US" sz="1800">
                <a:solidFill>
                  <a:schemeClr val="dk1"/>
                </a:solidFill>
              </a:rPr>
              <a:t>mental stamina and focus</a:t>
            </a:r>
            <a:r>
              <a:rPr lang="en-US" sz="1800">
                <a:solidFill>
                  <a:schemeClr val="dk1"/>
                </a:solidFill>
              </a:rPr>
              <a:t>. A block schedule provides students with opportunities to develop these critical skills, preparing them for the demands of college, careers, and life beyond high school.</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I would like to invite Lisa Xagas, the Assistant Superintendent for Strategy and Engagement, to conclude our presentation and to introduce your work activities.</a:t>
            </a:r>
            <a:endParaRPr sz="1800">
              <a:solidFill>
                <a:schemeClr val="dk1"/>
              </a:solidFill>
            </a:endParaRPr>
          </a:p>
          <a:p>
            <a:pPr indent="0" lvl="0" marL="0" rtl="0" algn="l">
              <a:spcBef>
                <a:spcPts val="1200"/>
              </a:spcBef>
              <a:spcAft>
                <a:spcPts val="0"/>
              </a:spcAft>
              <a:buNone/>
            </a:pPr>
            <a:r>
              <a:t/>
            </a:r>
            <a:endParaRPr/>
          </a:p>
        </p:txBody>
      </p:sp>
      <p:sp>
        <p:nvSpPr>
          <p:cNvPr id="690" name="Google Shape;69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2aa679d52c_0_2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32aa679d52c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This slide outlines the key structural changes we are proposing across all levels to address the challenges and opportunities we’ve discussed tonight. While structures themselves aren’t inherently innovative, </a:t>
            </a:r>
            <a:r>
              <a:rPr b="1" lang="en-US" sz="1800">
                <a:solidFill>
                  <a:schemeClr val="dk1"/>
                </a:solidFill>
              </a:rPr>
              <a:t>they are essential in creating the conditions for innovation to thrive</a:t>
            </a:r>
            <a:r>
              <a:rPr lang="en-US" sz="1800">
                <a:solidFill>
                  <a:schemeClr val="dk1"/>
                </a:solidFill>
              </a:rPr>
              <a:t>. These changes are designed to ensure that our students’ time in school is purposeful, engaging, and aligned with their developmental and academic needs.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We propose a </a:t>
            </a:r>
            <a:r>
              <a:rPr b="1" lang="en-US" sz="1800">
                <a:solidFill>
                  <a:schemeClr val="dk1"/>
                </a:solidFill>
              </a:rPr>
              <a:t>staggered school day</a:t>
            </a:r>
            <a:r>
              <a:rPr lang="en-US" sz="1800">
                <a:solidFill>
                  <a:schemeClr val="dk1"/>
                </a:solidFill>
              </a:rPr>
              <a:t> to make better use of time and resources. By also ensuring that students arrive at school as close to the start of the day as possible, we reduce unstructured time and maximize instructional opportunities.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At the elementary level, we plan to </a:t>
            </a:r>
            <a:r>
              <a:rPr b="1" lang="en-US" sz="1800">
                <a:solidFill>
                  <a:schemeClr val="dk1"/>
                </a:solidFill>
              </a:rPr>
              <a:t>add 15 minutes to the school day</a:t>
            </a:r>
            <a:r>
              <a:rPr lang="en-US" sz="1800">
                <a:solidFill>
                  <a:schemeClr val="dk1"/>
                </a:solidFill>
              </a:rPr>
              <a:t> to account for time for an intervention and extension block, daily morning meetings, and </a:t>
            </a:r>
            <a:r>
              <a:rPr b="1" lang="en-US" sz="1800">
                <a:solidFill>
                  <a:schemeClr val="dk1"/>
                </a:solidFill>
              </a:rPr>
              <a:t>non-instructional tasks</a:t>
            </a:r>
            <a:r>
              <a:rPr lang="en-US" sz="1800">
                <a:solidFill>
                  <a:schemeClr val="dk1"/>
                </a:solidFill>
              </a:rPr>
              <a:t>, </a:t>
            </a:r>
            <a:r>
              <a:rPr b="1" lang="en-US" sz="1800">
                <a:solidFill>
                  <a:srgbClr val="FF0000"/>
                </a:solidFill>
              </a:rPr>
              <a:t>without </a:t>
            </a:r>
            <a:r>
              <a:rPr lang="en-US" sz="1800">
                <a:solidFill>
                  <a:schemeClr val="dk1"/>
                </a:solidFill>
              </a:rPr>
              <a:t>stealing time from core instruction. At the same time, at the secondary level, we aim to </a:t>
            </a:r>
            <a:r>
              <a:rPr b="1" lang="en-US" sz="1800">
                <a:solidFill>
                  <a:schemeClr val="dk1"/>
                </a:solidFill>
              </a:rPr>
              <a:t>reduce non-instructional time</a:t>
            </a:r>
            <a:r>
              <a:rPr lang="en-US" sz="1800">
                <a:solidFill>
                  <a:schemeClr val="dk1"/>
                </a:solidFill>
              </a:rPr>
              <a:t>, like excessive passing periods or lengthy time before school even begins, to ensure that time is reallocated to meaningful learning opportunities.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For middle school, we propose </a:t>
            </a:r>
            <a:r>
              <a:rPr b="1" lang="en-US" sz="1800">
                <a:solidFill>
                  <a:schemeClr val="dk1"/>
                </a:solidFill>
              </a:rPr>
              <a:t>extending mathematics instructional time</a:t>
            </a:r>
            <a:r>
              <a:rPr lang="en-US" sz="1800">
                <a:solidFill>
                  <a:schemeClr val="dk1"/>
                </a:solidFill>
              </a:rPr>
              <a:t> and creating </a:t>
            </a:r>
            <a:r>
              <a:rPr b="1" lang="en-US" sz="1800">
                <a:solidFill>
                  <a:schemeClr val="dk1"/>
                </a:solidFill>
              </a:rPr>
              <a:t>opportunities for deeper learning</a:t>
            </a:r>
            <a:r>
              <a:rPr lang="en-US" sz="1800">
                <a:solidFill>
                  <a:schemeClr val="dk1"/>
                </a:solidFill>
              </a:rPr>
              <a:t> in all subjects, including flexible blocks for interdisciplinary projects and collaboration.</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We also propose </a:t>
            </a:r>
            <a:r>
              <a:rPr b="1" lang="en-US" sz="1800">
                <a:solidFill>
                  <a:schemeClr val="dk1"/>
                </a:solidFill>
              </a:rPr>
              <a:t>shifting the elementary start time earlier</a:t>
            </a:r>
            <a:r>
              <a:rPr lang="en-US" sz="1800">
                <a:solidFill>
                  <a:schemeClr val="dk1"/>
                </a:solidFill>
              </a:rPr>
              <a:t>, while </a:t>
            </a:r>
            <a:r>
              <a:rPr b="1" lang="en-US" sz="1800">
                <a:solidFill>
                  <a:schemeClr val="dk1"/>
                </a:solidFill>
              </a:rPr>
              <a:t>delaying start times for middle and high school</a:t>
            </a:r>
            <a:r>
              <a:rPr lang="en-US" sz="1800">
                <a:solidFill>
                  <a:schemeClr val="dk1"/>
                </a:solidFill>
              </a:rPr>
              <a:t> to better align with the physiological needs of adolescents. Research tells us that later start times improve sleep, alertness, and overall well-being for teens.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Finally, no school day will start before </a:t>
            </a:r>
            <a:r>
              <a:rPr b="1" lang="en-US" sz="1800">
                <a:solidFill>
                  <a:schemeClr val="dk1"/>
                </a:solidFill>
              </a:rPr>
              <a:t>7:30 a.m.</a:t>
            </a:r>
            <a:r>
              <a:rPr lang="en-US" sz="1800">
                <a:solidFill>
                  <a:schemeClr val="dk1"/>
                </a:solidFill>
              </a:rPr>
              <a:t> or end later than </a:t>
            </a:r>
            <a:r>
              <a:rPr b="1" lang="en-US" sz="1800">
                <a:solidFill>
                  <a:schemeClr val="dk1"/>
                </a:solidFill>
              </a:rPr>
              <a:t>4:00 p.m.</a:t>
            </a:r>
            <a:r>
              <a:rPr lang="en-US" sz="1800">
                <a:solidFill>
                  <a:schemeClr val="dk1"/>
                </a:solidFill>
              </a:rPr>
              <a:t>, ensuring that our schedules are both developmentally appropriate and efficient for students, families, and staff.</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While we believe these proposed schedule shifts and structural changes will benefit all students, </a:t>
            </a:r>
            <a:r>
              <a:rPr b="1" lang="en-US" sz="1800">
                <a:solidFill>
                  <a:schemeClr val="dk1"/>
                </a:solidFill>
              </a:rPr>
              <a:t>we are particularly excited</a:t>
            </a:r>
            <a:r>
              <a:rPr lang="en-US" sz="1800">
                <a:solidFill>
                  <a:schemeClr val="dk1"/>
                </a:solidFill>
              </a:rPr>
              <a:t> about the positive impacts for students requiring additional supports or special education services. These changes provide greater opportunities for individualized learning without compromising instructional time or students’ access to career exploration experiences.</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These structural changes lay the groundwork for a more innovative school experience, one that prepares students for the challenges and opportunities of the future while supporting their growth and success today.</a:t>
            </a:r>
            <a:endParaRPr sz="1800">
              <a:solidFill>
                <a:schemeClr val="dk1"/>
              </a:solidFill>
            </a:endParaRPr>
          </a:p>
          <a:p>
            <a:pPr indent="0" lvl="0" marL="0" rtl="0" algn="l">
              <a:spcBef>
                <a:spcPts val="1200"/>
              </a:spcBef>
              <a:spcAft>
                <a:spcPts val="0"/>
              </a:spcAft>
              <a:buClr>
                <a:schemeClr val="dk1"/>
              </a:buClr>
              <a:buSzPts val="1100"/>
              <a:buFont typeface="Arial"/>
              <a:buNone/>
            </a:pPr>
            <a:r>
              <a:t/>
            </a:r>
            <a:endParaRPr b="1" sz="1800">
              <a:solidFill>
                <a:schemeClr val="dk1"/>
              </a:solidFill>
            </a:endParaRPr>
          </a:p>
          <a:p>
            <a:pPr indent="0" lvl="0" marL="0" rtl="0" algn="l">
              <a:spcBef>
                <a:spcPts val="0"/>
              </a:spcBef>
              <a:spcAft>
                <a:spcPts val="0"/>
              </a:spcAft>
              <a:buNone/>
            </a:pPr>
            <a:r>
              <a:t/>
            </a:r>
            <a:endParaRPr sz="18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As we move </a:t>
            </a:r>
            <a:r>
              <a:rPr lang="en-US" sz="1800">
                <a:solidFill>
                  <a:schemeClr val="dk1"/>
                </a:solidFill>
              </a:rPr>
              <a:t>beyond</a:t>
            </a:r>
            <a:r>
              <a:rPr lang="en-US" sz="1800">
                <a:solidFill>
                  <a:schemeClr val="dk1"/>
                </a:solidFill>
              </a:rPr>
              <a:t> today, we want to share the next steps in this process and emphasize how critical your feedback is to shaping the final proposal.</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We are working to </a:t>
            </a:r>
            <a:r>
              <a:rPr b="1" lang="en-US" sz="1800">
                <a:solidFill>
                  <a:schemeClr val="dk1"/>
                </a:solidFill>
              </a:rPr>
              <a:t>collect, analyze, and consider feedback</a:t>
            </a:r>
            <a:r>
              <a:rPr lang="en-US" sz="1800">
                <a:solidFill>
                  <a:schemeClr val="dk1"/>
                </a:solidFill>
              </a:rPr>
              <a:t> from all stakeholders to refine and strengthen the recommendations. Alongside this, we will continue </a:t>
            </a:r>
            <a:r>
              <a:rPr b="1" lang="en-US" sz="1800">
                <a:solidFill>
                  <a:schemeClr val="dk1"/>
                </a:solidFill>
              </a:rPr>
              <a:t>ongoing professional learning for staff</a:t>
            </a:r>
            <a:r>
              <a:rPr lang="en-US" sz="1800">
                <a:solidFill>
                  <a:schemeClr val="dk1"/>
                </a:solidFill>
              </a:rPr>
              <a:t> to ensure they are fully prepared to implement these changes effectively.</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Additionally</a:t>
            </a:r>
            <a:r>
              <a:rPr lang="en-US" sz="1800">
                <a:solidFill>
                  <a:schemeClr val="dk1"/>
                </a:solidFill>
              </a:rPr>
              <a:t>, </a:t>
            </a:r>
            <a:r>
              <a:rPr b="1" lang="en-US" sz="1800">
                <a:solidFill>
                  <a:schemeClr val="dk1"/>
                </a:solidFill>
              </a:rPr>
              <a:t>we are continuing our collaboration with a transportation consultant specializing in school district logistics to design school start and end times and transportation routes that minimize travel time, ensure students arrive at school close to the start of the day, and ensure buses are waiting and ready for dismissal. This will help us maximize efficiency and meet the needs of our students and families.</a:t>
            </a:r>
            <a:endParaRPr b="1"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We have two key presentations to the Board of Education:</a:t>
            </a:r>
            <a:endParaRPr sz="18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US" sz="1800">
                <a:solidFill>
                  <a:schemeClr val="dk1"/>
                </a:solidFill>
              </a:rPr>
              <a:t>On </a:t>
            </a:r>
            <a:r>
              <a:rPr b="1" lang="en-US" sz="1800">
                <a:solidFill>
                  <a:schemeClr val="dk1"/>
                </a:solidFill>
              </a:rPr>
              <a:t>January 21st</a:t>
            </a:r>
            <a:r>
              <a:rPr lang="en-US" sz="1800">
                <a:solidFill>
                  <a:schemeClr val="dk1"/>
                </a:solidFill>
              </a:rPr>
              <a:t>, we will present the rationale behind this work—</a:t>
            </a:r>
            <a:r>
              <a:rPr i="1" lang="en-US" sz="1800">
                <a:solidFill>
                  <a:schemeClr val="dk1"/>
                </a:solidFill>
              </a:rPr>
              <a:t>Why Innovate?</a:t>
            </a:r>
            <a:endParaRPr i="1"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On </a:t>
            </a:r>
            <a:r>
              <a:rPr b="1" lang="en-US" sz="1800">
                <a:solidFill>
                  <a:schemeClr val="dk1"/>
                </a:solidFill>
              </a:rPr>
              <a:t>February 3rd</a:t>
            </a:r>
            <a:r>
              <a:rPr lang="en-US" sz="1800">
                <a:solidFill>
                  <a:schemeClr val="dk1"/>
                </a:solidFill>
              </a:rPr>
              <a:t>, we will share our </a:t>
            </a:r>
            <a:r>
              <a:rPr b="1" lang="en-US" sz="1800">
                <a:solidFill>
                  <a:schemeClr val="dk1"/>
                </a:solidFill>
              </a:rPr>
              <a:t>final recommendations, for innovating the school experience, including school start and end times and schedules</a:t>
            </a:r>
            <a:r>
              <a:rPr lang="en-US" sz="1800">
                <a:solidFill>
                  <a:schemeClr val="dk1"/>
                </a:solidFill>
              </a:rPr>
              <a:t>. The Board of Education will then vote on the proposal at a following meeting. </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In parallel, we will engage in </a:t>
            </a:r>
            <a:r>
              <a:rPr b="1" lang="en-US" sz="1800">
                <a:solidFill>
                  <a:schemeClr val="dk1"/>
                </a:solidFill>
              </a:rPr>
              <a:t>collective bargaining</a:t>
            </a:r>
            <a:r>
              <a:rPr lang="en-US" sz="1800">
                <a:solidFill>
                  <a:schemeClr val="dk1"/>
                </a:solidFill>
              </a:rPr>
              <a:t> to ensure alignment with our staff contracts and begin </a:t>
            </a:r>
            <a:r>
              <a:rPr b="1" lang="en-US" sz="1800">
                <a:solidFill>
                  <a:schemeClr val="dk1"/>
                </a:solidFill>
              </a:rPr>
              <a:t>planning for implementation</a:t>
            </a:r>
            <a:r>
              <a:rPr lang="en-US" sz="1800">
                <a:solidFill>
                  <a:schemeClr val="dk1"/>
                </a:solidFill>
              </a:rPr>
              <a:t>.</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These steps are all part of ensuring that we create a thoughtful, effective plan for implementing these changes by August 2025.</a:t>
            </a:r>
            <a:endParaRPr sz="1800">
              <a:solidFill>
                <a:schemeClr val="dk1"/>
              </a:solidFill>
            </a:endParaRPr>
          </a:p>
          <a:p>
            <a:pPr indent="0" lvl="0" marL="0" rtl="0" algn="l">
              <a:spcBef>
                <a:spcPts val="1200"/>
              </a:spcBef>
              <a:spcAft>
                <a:spcPts val="0"/>
              </a:spcAft>
              <a:buNone/>
            </a:pPr>
            <a:r>
              <a:t/>
            </a:r>
            <a:endParaRPr sz="1800"/>
          </a:p>
        </p:txBody>
      </p:sp>
      <p:sp>
        <p:nvSpPr>
          <p:cNvPr id="704" name="Google Shape;704;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a4b994e9a4_0_13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800"/>
              <a:t>Thanks for your patience during the presentation portion of the evening.  At this time, we will shift to our small </a:t>
            </a:r>
            <a:r>
              <a:rPr lang="en-US" sz="1800"/>
              <a:t>group</a:t>
            </a:r>
            <a:r>
              <a:rPr lang="en-US" sz="1800"/>
              <a:t> work activities. </a:t>
            </a:r>
            <a:endParaRPr sz="1800"/>
          </a:p>
        </p:txBody>
      </p:sp>
      <p:sp>
        <p:nvSpPr>
          <p:cNvPr id="710" name="Google Shape;710;g2a4b994e9a4_0_13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a4b994e9a4_0_1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On your tables, you have a </a:t>
            </a:r>
            <a:r>
              <a:rPr lang="en-US" sz="1800">
                <a:solidFill>
                  <a:schemeClr val="dk1"/>
                </a:solidFill>
              </a:rPr>
              <a:t>Small Group Activity Worksheet on white paper. You will use this document to capture your </a:t>
            </a:r>
            <a:r>
              <a:rPr b="1" lang="en-US" sz="1800">
                <a:solidFill>
                  <a:schemeClr val="dk1"/>
                </a:solidFill>
              </a:rPr>
              <a:t>individual </a:t>
            </a:r>
            <a:r>
              <a:rPr lang="en-US" sz="1800">
                <a:solidFill>
                  <a:schemeClr val="dk1"/>
                </a:solidFill>
              </a:rPr>
              <a:t>thoughts and reactions. Please select a recorder and facilitator at your table.</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800" u="sng">
                <a:solidFill>
                  <a:schemeClr val="dk1"/>
                </a:solidFill>
              </a:rPr>
              <a:t>The facilitator </a:t>
            </a:r>
            <a:r>
              <a:rPr lang="en-US" sz="1800">
                <a:solidFill>
                  <a:schemeClr val="dk1"/>
                </a:solidFill>
              </a:rPr>
              <a:t>should facilitate discussions, keep the group focused and on task so the work is completed in the allotted time, and report the group’s information if time permits.</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rPr>
              <a:t>Once group work begins, </a:t>
            </a:r>
            <a:r>
              <a:rPr lang="en-US" sz="1800" u="sng">
                <a:solidFill>
                  <a:schemeClr val="dk1"/>
                </a:solidFill>
              </a:rPr>
              <a:t>the recorder i</a:t>
            </a:r>
            <a:r>
              <a:rPr lang="en-US" sz="1800">
                <a:solidFill>
                  <a:schemeClr val="dk1"/>
                </a:solidFill>
              </a:rPr>
              <a:t>s responsible for completing the information requested on the </a:t>
            </a:r>
            <a:r>
              <a:rPr b="1" lang="en-US" sz="1800">
                <a:solidFill>
                  <a:schemeClr val="dk1"/>
                </a:solidFill>
              </a:rPr>
              <a:t>official pink worksheet </a:t>
            </a:r>
            <a:r>
              <a:rPr lang="en-US" sz="1800">
                <a:solidFill>
                  <a:schemeClr val="dk1"/>
                </a:solidFill>
              </a:rPr>
              <a:t>in the center of the table. This worksheet will be collected at the conclusion of the session, used for the verbatim transcription of your input to district administration and compiled to post the results on the website.</a:t>
            </a:r>
            <a:endParaRPr sz="1800">
              <a:solidFill>
                <a:schemeClr val="dk1"/>
              </a:solidFill>
            </a:endParaRPr>
          </a:p>
          <a:p>
            <a:pPr indent="0" lvl="0" marL="0" rtl="0" algn="l">
              <a:spcBef>
                <a:spcPts val="0"/>
              </a:spcBef>
              <a:spcAft>
                <a:spcPts val="0"/>
              </a:spcAft>
              <a:buClr>
                <a:schemeClr val="dk1"/>
              </a:buClr>
              <a:buSzPts val="1400"/>
              <a:buFont typeface="Arial"/>
              <a:buNone/>
            </a:pPr>
            <a:r>
              <a:t/>
            </a:r>
            <a:endParaRPr sz="1800">
              <a:solidFill>
                <a:schemeClr val="dk1"/>
              </a:solidFill>
            </a:endParaRPr>
          </a:p>
          <a:p>
            <a:pPr indent="0" lvl="0" marL="0" rtl="0" algn="l">
              <a:lnSpc>
                <a:spcPct val="100000"/>
              </a:lnSpc>
              <a:spcBef>
                <a:spcPts val="0"/>
              </a:spcBef>
              <a:spcAft>
                <a:spcPts val="0"/>
              </a:spcAft>
              <a:buSzPts val="1100"/>
              <a:buNone/>
            </a:pPr>
            <a:r>
              <a:t/>
            </a:r>
            <a:endParaRPr sz="1800"/>
          </a:p>
        </p:txBody>
      </p:sp>
      <p:sp>
        <p:nvSpPr>
          <p:cNvPr id="731" name="Google Shape;731;g2a4b994e9a4_0_1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a4b994e9a4_0_13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800"/>
              <a:t>The recorder, should capture information that is </a:t>
            </a:r>
            <a:r>
              <a:rPr b="1" lang="en-US" sz="1800"/>
              <a:t>consensus or the general agreement</a:t>
            </a:r>
            <a:r>
              <a:rPr lang="en-US" sz="1800"/>
              <a:t> of the table.  Facilitators will need to make sure you are monitoring the conversation within the allotted time.  As a reminder, only the pink worksheets will be collected. </a:t>
            </a:r>
            <a:endParaRPr sz="1800"/>
          </a:p>
        </p:txBody>
      </p:sp>
      <p:sp>
        <p:nvSpPr>
          <p:cNvPr id="744" name="Google Shape;744;g2a4b994e9a4_0_13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2aa679d52c_0_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800">
                <a:solidFill>
                  <a:srgbClr val="171717"/>
                </a:solidFill>
              </a:rPr>
              <a:t>As you engage in table conversations, we ask that each participant agrees to the following working agreements.  The first is shared airtime, it is important to ensure that each person has the opportunity to share their thoughts as we move through our conversations. Next we are asking each participant to listen generously, this means to listen to understand.  We are asking to respect the perspectives of others as we all have different life experiences and opinions.  Finally, we are asking that we keep the discussion on topic for each of the small group activities.  As a reminder, to honor the time of all participants, should you have questions or topics that are not related to tonight’s content, please utilize Let’s Talk or connect with someone at the conclusion of our event. </a:t>
            </a:r>
            <a:endParaRPr sz="1800">
              <a:solidFill>
                <a:srgbClr val="171717"/>
              </a:solidFill>
            </a:endParaRPr>
          </a:p>
          <a:p>
            <a:pPr indent="0" lvl="0" marL="0" rtl="0" algn="l">
              <a:lnSpc>
                <a:spcPct val="100000"/>
              </a:lnSpc>
              <a:spcBef>
                <a:spcPts val="2600"/>
              </a:spcBef>
              <a:spcAft>
                <a:spcPts val="0"/>
              </a:spcAft>
              <a:buSzPts val="1100"/>
              <a:buNone/>
            </a:pPr>
            <a:r>
              <a:t/>
            </a:r>
            <a:endParaRPr/>
          </a:p>
        </p:txBody>
      </p:sp>
      <p:sp>
        <p:nvSpPr>
          <p:cNvPr id="752" name="Google Shape;752;g32aa679d52c_0_2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a4b994e9a4_0_13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Online ThoughtExchange: </a:t>
            </a:r>
            <a:r>
              <a:rPr lang="en-US" u="sng">
                <a:solidFill>
                  <a:srgbClr val="1155CC"/>
                </a:solidFill>
                <a:hlinkClick r:id="rId2">
                  <a:extLst>
                    <a:ext uri="{A12FA001-AC4F-418D-AE19-62706E023703}">
                      <ahyp:hlinkClr val="tx"/>
                    </a:ext>
                  </a:extLst>
                </a:hlinkClick>
              </a:rPr>
              <a:t>Task #1: Considerations </a:t>
            </a:r>
            <a:r>
              <a:rPr lang="en-US">
                <a:solidFill>
                  <a:schemeClr val="dk1"/>
                </a:solidFill>
              </a:rPr>
              <a:t>- Based on the information provided in the presentation, what additional factors do we need to consider to ensure students are best prepared for life after high school?</a:t>
            </a:r>
            <a:endParaRPr/>
          </a:p>
        </p:txBody>
      </p:sp>
      <p:sp>
        <p:nvSpPr>
          <p:cNvPr id="763" name="Google Shape;763;g2a4b994e9a4_0_13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24a5b8a33d_1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As we begin tonight, let’s take a moment to reflect on a foundational question: </a:t>
            </a:r>
            <a:r>
              <a:rPr i="1" lang="en-US" sz="1800">
                <a:solidFill>
                  <a:schemeClr val="dk1"/>
                </a:solidFill>
              </a:rPr>
              <a:t>What is school for?</a:t>
            </a:r>
            <a:endParaRPr i="1"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At your tables, we invite you to discuss this question for the next few minutes. Consider not only what school means to you and your family but also </a:t>
            </a:r>
            <a:r>
              <a:rPr b="1" lang="en-US" sz="1800">
                <a:solidFill>
                  <a:schemeClr val="dk1"/>
                </a:solidFill>
              </a:rPr>
              <a:t>what is the purpose of school</a:t>
            </a:r>
            <a:r>
              <a:rPr lang="en-US" sz="1800">
                <a:solidFill>
                  <a:schemeClr val="dk1"/>
                </a:solidFill>
              </a:rPr>
              <a:t>. </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We’ll only take about </a:t>
            </a:r>
            <a:r>
              <a:rPr lang="en-US" sz="1800">
                <a:solidFill>
                  <a:schemeClr val="dk1"/>
                </a:solidFill>
                <a:highlight>
                  <a:schemeClr val="accent4"/>
                </a:highlight>
              </a:rPr>
              <a:t>two </a:t>
            </a:r>
            <a:r>
              <a:rPr lang="en-US" sz="1800">
                <a:solidFill>
                  <a:schemeClr val="dk1"/>
                </a:solidFill>
              </a:rPr>
              <a:t>minutes for this conversation, so please share your thoughts, respect air time and listen to others at your table. </a:t>
            </a:r>
            <a:endParaRPr sz="1800">
              <a:solidFill>
                <a:schemeClr val="dk1"/>
              </a:solidFill>
            </a:endParaRPr>
          </a:p>
          <a:p>
            <a:pPr indent="0" lvl="0" marL="0" rtl="0" algn="l">
              <a:spcBef>
                <a:spcPts val="1200"/>
              </a:spcBef>
              <a:spcAft>
                <a:spcPts val="0"/>
              </a:spcAft>
              <a:buNone/>
            </a:pPr>
            <a:r>
              <a:t/>
            </a:r>
            <a:endParaRPr sz="1800"/>
          </a:p>
        </p:txBody>
      </p:sp>
      <p:sp>
        <p:nvSpPr>
          <p:cNvPr id="374" name="Google Shape;374;g324a5b8a33d_1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a4b994e9a4_0_13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Online ThoughtExchange: </a:t>
            </a:r>
            <a:r>
              <a:rPr lang="en-US" u="sng">
                <a:solidFill>
                  <a:srgbClr val="1155CC"/>
                </a:solidFill>
                <a:hlinkClick r:id="rId2">
                  <a:extLst>
                    <a:ext uri="{A12FA001-AC4F-418D-AE19-62706E023703}">
                      <ahyp:hlinkClr val="tx"/>
                    </a:ext>
                  </a:extLst>
                </a:hlinkClick>
              </a:rPr>
              <a:t>Task #2: Student Supports</a:t>
            </a:r>
            <a:r>
              <a:rPr lang="en-US">
                <a:solidFill>
                  <a:schemeClr val="dk1"/>
                </a:solidFill>
              </a:rPr>
              <a:t> - Based on the information provided in the presentation, what are the types of supports our students may need to be successful within these new structures?</a:t>
            </a:r>
            <a:endParaRPr/>
          </a:p>
        </p:txBody>
      </p:sp>
      <p:sp>
        <p:nvSpPr>
          <p:cNvPr id="779" name="Google Shape;779;g2a4b994e9a4_0_13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a4b994e9a4_0_1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Online ThoughtExchange: </a:t>
            </a:r>
            <a:r>
              <a:rPr lang="en-US" u="sng">
                <a:solidFill>
                  <a:srgbClr val="1155CC"/>
                </a:solidFill>
                <a:hlinkClick r:id="rId2">
                  <a:extLst>
                    <a:ext uri="{A12FA001-AC4F-418D-AE19-62706E023703}">
                      <ahyp:hlinkClr val="tx"/>
                    </a:ext>
                  </a:extLst>
                </a:hlinkClick>
              </a:rPr>
              <a:t>Task #3: Family Partnerships</a:t>
            </a:r>
            <a:r>
              <a:rPr lang="en-US">
                <a:solidFill>
                  <a:schemeClr val="dk1"/>
                </a:solidFill>
              </a:rPr>
              <a:t> - Based on the information shared in this presentation, how can we partner to ensure families are prepared for the change? </a:t>
            </a:r>
            <a:endParaRPr/>
          </a:p>
        </p:txBody>
      </p:sp>
      <p:sp>
        <p:nvSpPr>
          <p:cNvPr id="794" name="Google Shape;794;g2a4b994e9a4_0_14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a4b994e9a4_0_14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Differentiate based upon timing left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809" name="Google Shape;809;g2a4b994e9a4_0_14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2aa679d52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800"/>
              <a:t>As a reminder, these are our next steps following the Focus 203 event on Friday. </a:t>
            </a:r>
            <a:endParaRPr sz="1800"/>
          </a:p>
        </p:txBody>
      </p:sp>
      <p:sp>
        <p:nvSpPr>
          <p:cNvPr id="829" name="Google Shape;829;g32aa679d52c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rPr>
              <a:t>Thank you for sharing a portion of your evening with us, we are grateful for your dedication and partnership and for trusting us with your littlest humans.  Together, we will create opportunities that set them up for success in their futures.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US" sz="1800">
                <a:solidFill>
                  <a:schemeClr val="dk1"/>
                </a:solidFill>
              </a:rPr>
              <a:t>As we conclude, let’s return to the question we began with: </a:t>
            </a:r>
            <a:r>
              <a:rPr i="1" lang="en-US" sz="1800">
                <a:solidFill>
                  <a:schemeClr val="dk1"/>
                </a:solidFill>
              </a:rPr>
              <a:t>What is school for?</a:t>
            </a:r>
            <a:r>
              <a:rPr lang="en-US" sz="1800">
                <a:solidFill>
                  <a:schemeClr val="dk1"/>
                </a:solidFill>
              </a:rPr>
              <a:t> It is our responsibility to empower students to </a:t>
            </a:r>
            <a:r>
              <a:rPr lang="en-US" sz="1800">
                <a:solidFill>
                  <a:schemeClr val="dk1"/>
                </a:solidFill>
              </a:rPr>
              <a:t>develop a learner’s mindset, demonstrate adaptability, communicate effectively, think critically, and become global citizens</a:t>
            </a:r>
            <a:r>
              <a:rPr lang="en-US" sz="1800">
                <a:solidFill>
                  <a:schemeClr val="dk1"/>
                </a:solidFill>
              </a:rPr>
              <a:t>, fully prepared to thrive in a world of constant change and opportunity </a:t>
            </a:r>
            <a:r>
              <a:rPr b="1" lang="en-US" sz="1800">
                <a:solidFill>
                  <a:schemeClr val="dk1"/>
                </a:solidFill>
              </a:rPr>
              <a:t>when they leave us, not just while they are here.</a:t>
            </a:r>
            <a:endParaRPr b="1"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US" sz="1800"/>
              <a:t>We also</a:t>
            </a:r>
            <a:r>
              <a:rPr lang="en-US" sz="1800"/>
              <a:t> invite each of you to reflect and share what additional information you would need to support our plans for ensuring an innovative school experience for our </a:t>
            </a:r>
            <a:r>
              <a:rPr lang="en-US" sz="1800"/>
              <a:t>students</a:t>
            </a:r>
            <a:r>
              <a:rPr lang="en-US" sz="1800"/>
              <a:t> and staff. Utilize the QR code or web address to submit your thoughts.</a:t>
            </a:r>
            <a:endParaRPr sz="1800"/>
          </a:p>
        </p:txBody>
      </p:sp>
      <p:sp>
        <p:nvSpPr>
          <p:cNvPr id="835" name="Google Shape;83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844" name="Google Shape;844;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324a5b8a33d_4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324a5b8a33d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236211248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Thank you for those thoughtful conversations. As we reflect on what school is for, it’s important to remember that school is not just about helping students succeed in school or preparing them for the world we grew up in. Instead, </a:t>
            </a:r>
            <a:r>
              <a:rPr b="1" lang="en-US" sz="1800">
                <a:solidFill>
                  <a:schemeClr val="dk1"/>
                </a:solidFill>
              </a:rPr>
              <a:t>it’s about equipping them for a future we can’t fully predic</a:t>
            </a:r>
            <a:r>
              <a:rPr lang="en-US" sz="1800">
                <a:solidFill>
                  <a:schemeClr val="dk1"/>
                </a:solidFill>
              </a:rPr>
              <a:t>t. During our last focus 203 event, we shared that our students will likely hold 12 to 15 different jobs before they’re 40, and </a:t>
            </a:r>
            <a:r>
              <a:rPr b="1" lang="en-US" sz="1800">
                <a:solidFill>
                  <a:schemeClr val="dk1"/>
                </a:solidFill>
              </a:rPr>
              <a:t>many of the careers they’ll pursue haven’t even been invented yet</a:t>
            </a:r>
            <a:r>
              <a:rPr lang="en-US" sz="1800">
                <a:solidFill>
                  <a:schemeClr val="dk1"/>
                </a:solidFill>
              </a:rPr>
              <a:t>. It’s not enough for us to have a system that prepares students to do well IN school. Our true vision is for our school district to help build a passion for </a:t>
            </a:r>
            <a:r>
              <a:rPr lang="en-US" sz="1800">
                <a:solidFill>
                  <a:schemeClr val="dk1"/>
                </a:solidFill>
              </a:rPr>
              <a:t>LIFELONG</a:t>
            </a:r>
            <a:r>
              <a:rPr lang="en-US" sz="1800">
                <a:solidFill>
                  <a:schemeClr val="dk1"/>
                </a:solidFill>
              </a:rPr>
              <a:t> learning - that means we need to prepare students for success AFTER they leave school.</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800">
                <a:solidFill>
                  <a:schemeClr val="dk1"/>
                </a:solidFill>
              </a:rPr>
              <a:t>Today’s students will be in the workforce well into the 2080s, navigating industries and challenges we can only imagine. With 80% of high school students expressing a desire for on-the-job learning opportunities, it’s clear that education must evolve to meet these changing needs and empower our students to thrive in their future.</a:t>
            </a:r>
            <a:endParaRPr sz="1800">
              <a:solidFill>
                <a:schemeClr val="dk1"/>
              </a:solidFill>
            </a:endParaRPr>
          </a:p>
          <a:p>
            <a:pPr indent="0" lvl="0" marL="0" marR="203200" rtl="0" algn="l">
              <a:lnSpc>
                <a:spcPct val="142857"/>
              </a:lnSpc>
              <a:spcBef>
                <a:spcPts val="1200"/>
              </a:spcBef>
              <a:spcAft>
                <a:spcPts val="0"/>
              </a:spcAft>
              <a:buNone/>
            </a:pPr>
            <a:r>
              <a:t/>
            </a:r>
            <a:endParaRPr sz="1050">
              <a:solidFill>
                <a:schemeClr val="dk1"/>
              </a:solidFill>
              <a:latin typeface="Roboto"/>
              <a:ea typeface="Roboto"/>
              <a:cs typeface="Roboto"/>
              <a:sym typeface="Roboto"/>
            </a:endParaRPr>
          </a:p>
          <a:p>
            <a:pPr indent="0" lvl="0" marL="0" marR="203200" rtl="0" algn="l">
              <a:lnSpc>
                <a:spcPct val="142857"/>
              </a:lnSpc>
              <a:spcBef>
                <a:spcPts val="0"/>
              </a:spcBef>
              <a:spcAft>
                <a:spcPts val="0"/>
              </a:spcAft>
              <a:buNone/>
            </a:pPr>
            <a:r>
              <a:t/>
            </a:r>
            <a:endParaRPr>
              <a:solidFill>
                <a:schemeClr val="dk1"/>
              </a:solidFill>
            </a:endParaRPr>
          </a:p>
          <a:p>
            <a:pPr indent="0" lvl="0" marL="0" marR="203200" rtl="0" algn="l">
              <a:lnSpc>
                <a:spcPct val="142857"/>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endParaRPr>
          </a:p>
        </p:txBody>
      </p:sp>
      <p:sp>
        <p:nvSpPr>
          <p:cNvPr id="381" name="Google Shape;381;g3236211248c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236211248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t>As we move forward towards the future, it’s important to ground our work in the commitments we’ve made to our community through our Strategic Blueprint.</a:t>
            </a:r>
            <a:endParaRPr sz="1800"/>
          </a:p>
          <a:p>
            <a:pPr indent="0" lvl="0" marL="0" rtl="0" algn="l">
              <a:lnSpc>
                <a:spcPct val="115000"/>
              </a:lnSpc>
              <a:spcBef>
                <a:spcPts val="1200"/>
              </a:spcBef>
              <a:spcAft>
                <a:spcPts val="0"/>
              </a:spcAft>
              <a:buClr>
                <a:schemeClr val="dk1"/>
              </a:buClr>
              <a:buSzPts val="1100"/>
              <a:buFont typeface="Arial"/>
              <a:buNone/>
            </a:pPr>
            <a:r>
              <a:rPr lang="en-US" sz="1800"/>
              <a:t>Our previous Blueprint, which guided us to 2020, included several transformative commitments that supported our work in building inclusive, supportive school communities. These commitments laid a strong foundation for ensuring all students feel a sense of belonging and have the tools needed  to succeed.</a:t>
            </a:r>
            <a:endParaRPr sz="1800"/>
          </a:p>
          <a:p>
            <a:pPr indent="0" lvl="0" marL="0" rtl="0" algn="l">
              <a:lnSpc>
                <a:spcPct val="115000"/>
              </a:lnSpc>
              <a:spcBef>
                <a:spcPts val="1200"/>
              </a:spcBef>
              <a:spcAft>
                <a:spcPts val="0"/>
              </a:spcAft>
              <a:buClr>
                <a:schemeClr val="dk1"/>
              </a:buClr>
              <a:buSzPts val="1100"/>
              <a:buFont typeface="Arial"/>
              <a:buNone/>
            </a:pPr>
            <a:r>
              <a:rPr lang="en-US" sz="1800"/>
              <a:t>When we began writing our 2027 commitments, we knew our work had to continue and deepen. Our current Blueprint includes multiple commitments that guide all we do. A few of those ongoing commitments are highlighted in this slide. We are committed to implementing a multi-tiered system of support, a comprehensive social-emotional learning plan, and a comprehensive equity plan to ensure every student has the skills, opportunities, and support needed to thrive academically, socially, and emotionally while preparing for college, career, and life readiness. </a:t>
            </a:r>
            <a:endParaRPr sz="1800"/>
          </a:p>
          <a:p>
            <a:pPr indent="0" lvl="0" marL="0" rtl="0" algn="l">
              <a:lnSpc>
                <a:spcPct val="115000"/>
              </a:lnSpc>
              <a:spcBef>
                <a:spcPts val="1200"/>
              </a:spcBef>
              <a:spcAft>
                <a:spcPts val="0"/>
              </a:spcAft>
              <a:buClr>
                <a:schemeClr val="dk1"/>
              </a:buClr>
              <a:buSzPts val="1100"/>
              <a:buFont typeface="Arial"/>
              <a:buNone/>
            </a:pPr>
            <a:r>
              <a:rPr lang="en-US" sz="1800"/>
              <a:t>These commitments remain at the heart of our work, and they are foundational to the changes we’re discussing tonight.</a:t>
            </a:r>
            <a:endParaRPr sz="1800"/>
          </a:p>
          <a:p>
            <a:pPr indent="0" lvl="0" marL="0" rtl="0" algn="l">
              <a:spcBef>
                <a:spcPts val="1200"/>
              </a:spcBef>
              <a:spcAft>
                <a:spcPts val="0"/>
              </a:spcAft>
              <a:buNone/>
            </a:pPr>
            <a:r>
              <a:t/>
            </a:r>
            <a:endParaRPr/>
          </a:p>
        </p:txBody>
      </p:sp>
      <p:sp>
        <p:nvSpPr>
          <p:cNvPr id="387" name="Google Shape;387;g3236211248c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t>The work we are </a:t>
            </a:r>
            <a:r>
              <a:rPr lang="en-US" sz="1800"/>
              <a:t>sharing today</a:t>
            </a:r>
            <a:r>
              <a:rPr lang="en-US" sz="1800"/>
              <a:t> is not new—it’s been a key focus of our district for years. Commitment 1.3, which calls for an analysis of innovative school day models, has been part of our focus since before 2018 and was added to our blueprint in 2021.</a:t>
            </a:r>
            <a:endParaRPr sz="1800"/>
          </a:p>
          <a:p>
            <a:pPr indent="0" lvl="0" marL="0" rtl="0" algn="l">
              <a:lnSpc>
                <a:spcPct val="115000"/>
              </a:lnSpc>
              <a:spcBef>
                <a:spcPts val="1200"/>
              </a:spcBef>
              <a:spcAft>
                <a:spcPts val="0"/>
              </a:spcAft>
              <a:buClr>
                <a:schemeClr val="dk1"/>
              </a:buClr>
              <a:buSzPts val="1100"/>
              <a:buFont typeface="Arial"/>
              <a:buNone/>
            </a:pPr>
            <a:r>
              <a:rPr b="1" lang="en-US" sz="1800"/>
              <a:t>This commitment is the backbone</a:t>
            </a:r>
            <a:r>
              <a:rPr lang="en-US" sz="1800"/>
              <a:t> of the work we’re sharing tonight, guiding our efforts to create flexible, student-centered learning environments that support effective individualized interventions and prepare every student for the future. It’s the lens through which we’ve examined time, space, and the needs of today’s learners.</a:t>
            </a:r>
            <a:endParaRPr sz="1800"/>
          </a:p>
          <a:p>
            <a:pPr indent="0" lvl="0" marL="0" rtl="0" algn="l">
              <a:spcBef>
                <a:spcPts val="1200"/>
              </a:spcBef>
              <a:spcAft>
                <a:spcPts val="0"/>
              </a:spcAft>
              <a:buNone/>
            </a:pPr>
            <a:r>
              <a:t/>
            </a:r>
            <a:endParaRPr sz="1800"/>
          </a:p>
        </p:txBody>
      </p:sp>
      <p:sp>
        <p:nvSpPr>
          <p:cNvPr id="398" name="Google Shape;398;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t>Last session, </a:t>
            </a:r>
            <a:r>
              <a:rPr lang="en-US" sz="1800"/>
              <a:t>we shared more about Our Profile of a Learner as it represents the skills and attributes our students need to thrive in their future. Developed by a design team of 70 plus community members, students, staff, and local business owners, this profile was informed by a deep analysis of the skills businesses are seeking in future employees and the evolving demands of our society.</a:t>
            </a:r>
            <a:endParaRPr sz="1800"/>
          </a:p>
          <a:p>
            <a:pPr indent="0" lvl="0" marL="0" rtl="0" algn="l">
              <a:lnSpc>
                <a:spcPct val="115000"/>
              </a:lnSpc>
              <a:spcBef>
                <a:spcPts val="1200"/>
              </a:spcBef>
              <a:spcAft>
                <a:spcPts val="0"/>
              </a:spcAft>
              <a:buClr>
                <a:schemeClr val="dk1"/>
              </a:buClr>
              <a:buSzPts val="1100"/>
              <a:buFont typeface="Arial"/>
              <a:buNone/>
            </a:pPr>
            <a:r>
              <a:rPr lang="en-US" sz="1800"/>
              <a:t>The five competencies—adaptability, a learner’s mindset, communication, critical thinking, and global citizenship—must guide our decisions on the learning experiences we provide. These skills will </a:t>
            </a:r>
            <a:r>
              <a:rPr b="1" lang="en-US" sz="1800"/>
              <a:t>best</a:t>
            </a:r>
            <a:r>
              <a:rPr lang="en-US" sz="1800"/>
              <a:t> prepare our students for </a:t>
            </a:r>
            <a:r>
              <a:rPr b="1" lang="en-US" sz="1800"/>
              <a:t>life beyond our schools.</a:t>
            </a:r>
            <a:endParaRPr b="1" sz="1800"/>
          </a:p>
          <a:p>
            <a:pPr indent="0" lvl="0" marL="0" rtl="0" algn="l">
              <a:lnSpc>
                <a:spcPct val="115000"/>
              </a:lnSpc>
              <a:spcBef>
                <a:spcPts val="1200"/>
              </a:spcBef>
              <a:spcAft>
                <a:spcPts val="0"/>
              </a:spcAft>
              <a:buClr>
                <a:schemeClr val="dk1"/>
              </a:buClr>
              <a:buSzPts val="1100"/>
              <a:buFont typeface="Arial"/>
              <a:buNone/>
            </a:pPr>
            <a:r>
              <a:rPr lang="en-US" sz="1800"/>
              <a:t>We are deeply grateful to our Board of Education for adopting a new mission statement aligned with these essential competencies, further strengthening our commitment to empowering every learner. </a:t>
            </a:r>
            <a:r>
              <a:rPr b="1" lang="en-US" sz="1800"/>
              <a:t>The new mission of Naperville Community Unit School District is to </a:t>
            </a:r>
            <a:r>
              <a:rPr b="1" lang="en-US" sz="1800"/>
              <a:t>empower</a:t>
            </a:r>
            <a:r>
              <a:rPr b="1" lang="en-US" sz="1800"/>
              <a:t> students to develop a learner’s mindset, demonstrate adaptability, communicate effectively, think critically, and become global citizens.</a:t>
            </a:r>
            <a:endParaRPr b="1" sz="1800"/>
          </a:p>
          <a:p>
            <a:pPr indent="0" lvl="0" marL="0" rtl="0" algn="l">
              <a:lnSpc>
                <a:spcPct val="100000"/>
              </a:lnSpc>
              <a:spcBef>
                <a:spcPts val="1200"/>
              </a:spcBef>
              <a:spcAft>
                <a:spcPts val="0"/>
              </a:spcAft>
              <a:buSzPts val="1100"/>
              <a:buNone/>
            </a:pPr>
            <a:r>
              <a:t/>
            </a:r>
            <a:endParaRPr b="1" sz="1800"/>
          </a:p>
        </p:txBody>
      </p:sp>
      <p:sp>
        <p:nvSpPr>
          <p:cNvPr id="410" name="Google Shape;41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a4b994e9a4_0_14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800"/>
              <a:t>As we continue this journey of innovation, it’s essential to understand the process that has guided our work. This framework, based on John Kotter’s change process, reflects how we are moving forward with intentionality and focus.</a:t>
            </a:r>
            <a:endParaRPr sz="1800"/>
          </a:p>
          <a:p>
            <a:pPr indent="0" lvl="0" marL="0" rtl="0" algn="l">
              <a:lnSpc>
                <a:spcPct val="115000"/>
              </a:lnSpc>
              <a:spcBef>
                <a:spcPts val="1200"/>
              </a:spcBef>
              <a:spcAft>
                <a:spcPts val="0"/>
              </a:spcAft>
              <a:buClr>
                <a:schemeClr val="dk1"/>
              </a:buClr>
              <a:buSzPts val="1100"/>
              <a:buFont typeface="Arial"/>
              <a:buNone/>
            </a:pPr>
            <a:r>
              <a:rPr lang="en-US" sz="1800"/>
              <a:t>We’ve already set a clear vision, taken small but meaningful steps, and made changes within our current structures to innovate where possible. </a:t>
            </a:r>
            <a:r>
              <a:rPr b="1" lang="en-US" sz="1800"/>
              <a:t>However, we’ve reached a point where we must address the conditions that limit our ability to fully realize change</a:t>
            </a:r>
            <a:r>
              <a:rPr lang="en-US" sz="1800"/>
              <a:t>—such as instructional time, collaboration opportunities, and logistical challenges.</a:t>
            </a:r>
            <a:endParaRPr sz="1800"/>
          </a:p>
          <a:p>
            <a:pPr indent="0" lvl="0" marL="0" rtl="0" algn="l">
              <a:lnSpc>
                <a:spcPct val="115000"/>
              </a:lnSpc>
              <a:spcBef>
                <a:spcPts val="1200"/>
              </a:spcBef>
              <a:spcAft>
                <a:spcPts val="0"/>
              </a:spcAft>
              <a:buClr>
                <a:schemeClr val="dk1"/>
              </a:buClr>
              <a:buSzPts val="1100"/>
              <a:buFont typeface="Arial"/>
              <a:buNone/>
            </a:pPr>
            <a:r>
              <a:rPr lang="en-US" sz="1800"/>
              <a:t>Our next steps involve iterating and reiterating to meet the evolving needs of the students of the future. This requires us to </a:t>
            </a:r>
            <a:r>
              <a:rPr b="1" lang="en-US" sz="1800"/>
              <a:t>continuously </a:t>
            </a:r>
            <a:r>
              <a:rPr lang="en-US" sz="1800"/>
              <a:t>evaluate, innovate, and adapt, ensuring we stay responsive to the demands of the world our students will enter. Change is not a one-time event but a constant cycle of improvement to prepare our learners for success.</a:t>
            </a:r>
            <a:endParaRPr sz="1800"/>
          </a:p>
          <a:p>
            <a:pPr indent="0" lvl="0" marL="0" rtl="0" algn="l">
              <a:lnSpc>
                <a:spcPct val="100000"/>
              </a:lnSpc>
              <a:spcBef>
                <a:spcPts val="1200"/>
              </a:spcBef>
              <a:spcAft>
                <a:spcPts val="0"/>
              </a:spcAft>
              <a:buSzPts val="1100"/>
              <a:buNone/>
            </a:pPr>
            <a:r>
              <a:t/>
            </a:r>
            <a:endParaRPr/>
          </a:p>
        </p:txBody>
      </p:sp>
      <p:sp>
        <p:nvSpPr>
          <p:cNvPr id="415" name="Google Shape;415;g2a4b994e9a4_0_14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677795" y="1859598"/>
            <a:ext cx="9144000" cy="2387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1"/>
              </a:buClr>
              <a:buSzPts val="7200"/>
              <a:buFont typeface="Open Sans"/>
              <a:buNone/>
              <a:defRPr b="1" i="0" sz="72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2"/>
          <p:cNvSpPr txBox="1"/>
          <p:nvPr>
            <p:ph idx="1" type="subTitle"/>
          </p:nvPr>
        </p:nvSpPr>
        <p:spPr>
          <a:xfrm>
            <a:off x="677795" y="4433465"/>
            <a:ext cx="9144000" cy="49582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1B435A"/>
              </a:buClr>
              <a:buSzPts val="2400"/>
              <a:buFont typeface="Arial"/>
              <a:buNone/>
              <a:defRPr b="0" i="0" sz="2400" u="none" cap="none" strike="noStrike">
                <a:solidFill>
                  <a:srgbClr val="1B435A"/>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2" name="Shape 62"/>
        <p:cNvGrpSpPr/>
        <p:nvPr/>
      </p:nvGrpSpPr>
      <p:grpSpPr>
        <a:xfrm>
          <a:off x="0" y="0"/>
          <a:ext cx="0" cy="0"/>
          <a:chOff x="0" y="0"/>
          <a:chExt cx="0" cy="0"/>
        </a:xfrm>
      </p:grpSpPr>
      <p:sp>
        <p:nvSpPr>
          <p:cNvPr id="63" name="Google Shape;63;p15"/>
          <p:cNvSpPr txBox="1"/>
          <p:nvPr>
            <p:ph type="title"/>
          </p:nvPr>
        </p:nvSpPr>
        <p:spPr>
          <a:xfrm>
            <a:off x="838200" y="365125"/>
            <a:ext cx="8564418"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4" name="Google Shape;64;p15"/>
          <p:cNvSpPr txBox="1"/>
          <p:nvPr>
            <p:ph idx="1" type="body"/>
          </p:nvPr>
        </p:nvSpPr>
        <p:spPr>
          <a:xfrm>
            <a:off x="838200" y="1825625"/>
            <a:ext cx="8564418"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65" name="Shape 65"/>
        <p:cNvGrpSpPr/>
        <p:nvPr/>
      </p:nvGrpSpPr>
      <p:grpSpPr>
        <a:xfrm>
          <a:off x="0" y="0"/>
          <a:ext cx="0" cy="0"/>
          <a:chOff x="0" y="0"/>
          <a:chExt cx="0" cy="0"/>
        </a:xfrm>
      </p:grpSpPr>
      <p:sp>
        <p:nvSpPr>
          <p:cNvPr id="66" name="Google Shape;66;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2" name="Shape 72"/>
        <p:cNvGrpSpPr/>
        <p:nvPr/>
      </p:nvGrpSpPr>
      <p:grpSpPr>
        <a:xfrm>
          <a:off x="0" y="0"/>
          <a:ext cx="0" cy="0"/>
          <a:chOff x="0" y="0"/>
          <a:chExt cx="0" cy="0"/>
        </a:xfrm>
      </p:grpSpPr>
      <p:sp>
        <p:nvSpPr>
          <p:cNvPr id="73" name="Google Shape;73;p18"/>
          <p:cNvSpPr txBox="1"/>
          <p:nvPr>
            <p:ph type="title"/>
          </p:nvPr>
        </p:nvSpPr>
        <p:spPr>
          <a:xfrm>
            <a:off x="838200" y="365125"/>
            <a:ext cx="8564418"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 name="Google Shape;74;p18"/>
          <p:cNvSpPr txBox="1"/>
          <p:nvPr>
            <p:ph idx="1" type="body"/>
          </p:nvPr>
        </p:nvSpPr>
        <p:spPr>
          <a:xfrm>
            <a:off x="838200" y="1825625"/>
            <a:ext cx="8564418"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75" name="Shape 75"/>
        <p:cNvGrpSpPr/>
        <p:nvPr/>
      </p:nvGrpSpPr>
      <p:grpSpPr>
        <a:xfrm>
          <a:off x="0" y="0"/>
          <a:ext cx="0" cy="0"/>
          <a:chOff x="0" y="0"/>
          <a:chExt cx="0" cy="0"/>
        </a:xfrm>
      </p:grpSpPr>
      <p:sp>
        <p:nvSpPr>
          <p:cNvPr id="76" name="Google Shape;76;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7" name="Google Shape;77;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1" name="Shape 81"/>
        <p:cNvGrpSpPr/>
        <p:nvPr/>
      </p:nvGrpSpPr>
      <p:grpSpPr>
        <a:xfrm>
          <a:off x="0" y="0"/>
          <a:ext cx="0" cy="0"/>
          <a:chOff x="0" y="0"/>
          <a:chExt cx="0" cy="0"/>
        </a:xfrm>
      </p:grpSpPr>
      <p:sp>
        <p:nvSpPr>
          <p:cNvPr id="82" name="Google Shape;82;p21"/>
          <p:cNvSpPr txBox="1"/>
          <p:nvPr>
            <p:ph type="title"/>
          </p:nvPr>
        </p:nvSpPr>
        <p:spPr>
          <a:xfrm>
            <a:off x="838200" y="365125"/>
            <a:ext cx="8564418"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3" name="Google Shape;83;p21"/>
          <p:cNvSpPr txBox="1"/>
          <p:nvPr>
            <p:ph idx="1" type="body"/>
          </p:nvPr>
        </p:nvSpPr>
        <p:spPr>
          <a:xfrm>
            <a:off x="838200" y="1825625"/>
            <a:ext cx="8564418"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84" name="Shape 84"/>
        <p:cNvGrpSpPr/>
        <p:nvPr/>
      </p:nvGrpSpPr>
      <p:grpSpPr>
        <a:xfrm>
          <a:off x="0" y="0"/>
          <a:ext cx="0" cy="0"/>
          <a:chOff x="0" y="0"/>
          <a:chExt cx="0" cy="0"/>
        </a:xfrm>
      </p:grpSpPr>
      <p:sp>
        <p:nvSpPr>
          <p:cNvPr id="85" name="Google Shape;85;p2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2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0" name="Shape 90"/>
        <p:cNvGrpSpPr/>
        <p:nvPr/>
      </p:nvGrpSpPr>
      <p:grpSpPr>
        <a:xfrm>
          <a:off x="0" y="0"/>
          <a:ext cx="0" cy="0"/>
          <a:chOff x="0" y="0"/>
          <a:chExt cx="0" cy="0"/>
        </a:xfrm>
      </p:grpSpPr>
      <p:sp>
        <p:nvSpPr>
          <p:cNvPr id="91" name="Google Shape;91;p24"/>
          <p:cNvSpPr txBox="1"/>
          <p:nvPr>
            <p:ph type="title"/>
          </p:nvPr>
        </p:nvSpPr>
        <p:spPr>
          <a:xfrm>
            <a:off x="838200" y="365125"/>
            <a:ext cx="8564418"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Google Shape;92;p24"/>
          <p:cNvSpPr txBox="1"/>
          <p:nvPr>
            <p:ph idx="1" type="body"/>
          </p:nvPr>
        </p:nvSpPr>
        <p:spPr>
          <a:xfrm>
            <a:off x="838200" y="1825625"/>
            <a:ext cx="8564418"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93" name="Shape 93"/>
        <p:cNvGrpSpPr/>
        <p:nvPr/>
      </p:nvGrpSpPr>
      <p:grpSpPr>
        <a:xfrm>
          <a:off x="0" y="0"/>
          <a:ext cx="0" cy="0"/>
          <a:chOff x="0" y="0"/>
          <a:chExt cx="0" cy="0"/>
        </a:xfrm>
      </p:grpSpPr>
      <p:sp>
        <p:nvSpPr>
          <p:cNvPr id="94" name="Google Shape;94;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5" name="Google Shape;95;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9" name="Shape 99"/>
        <p:cNvGrpSpPr/>
        <p:nvPr/>
      </p:nvGrpSpPr>
      <p:grpSpPr>
        <a:xfrm>
          <a:off x="0" y="0"/>
          <a:ext cx="0" cy="0"/>
          <a:chOff x="0" y="0"/>
          <a:chExt cx="0" cy="0"/>
        </a:xfrm>
      </p:grpSpPr>
      <p:sp>
        <p:nvSpPr>
          <p:cNvPr id="100" name="Google Shape;100;p27"/>
          <p:cNvSpPr txBox="1"/>
          <p:nvPr>
            <p:ph type="title"/>
          </p:nvPr>
        </p:nvSpPr>
        <p:spPr>
          <a:xfrm>
            <a:off x="838200" y="365125"/>
            <a:ext cx="8564418"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1" name="Google Shape;101;p27"/>
          <p:cNvSpPr txBox="1"/>
          <p:nvPr>
            <p:ph idx="1" type="body"/>
          </p:nvPr>
        </p:nvSpPr>
        <p:spPr>
          <a:xfrm>
            <a:off x="838200" y="1825625"/>
            <a:ext cx="8564418"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102" name="Shape 102"/>
        <p:cNvGrpSpPr/>
        <p:nvPr/>
      </p:nvGrpSpPr>
      <p:grpSpPr>
        <a:xfrm>
          <a:off x="0" y="0"/>
          <a:ext cx="0" cy="0"/>
          <a:chOff x="0" y="0"/>
          <a:chExt cx="0" cy="0"/>
        </a:xfrm>
      </p:grpSpPr>
      <p:sp>
        <p:nvSpPr>
          <p:cNvPr id="103" name="Google Shape;103;p2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4" name="Google Shape;104;p2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7" name="Shape 27"/>
        <p:cNvGrpSpPr/>
        <p:nvPr/>
      </p:nvGrpSpPr>
      <p:grpSpPr>
        <a:xfrm>
          <a:off x="0" y="0"/>
          <a:ext cx="0" cy="0"/>
          <a:chOff x="0" y="0"/>
          <a:chExt cx="0" cy="0"/>
        </a:xfrm>
      </p:grpSpPr>
      <p:sp>
        <p:nvSpPr>
          <p:cNvPr id="28" name="Google Shape;28;p4"/>
          <p:cNvSpPr txBox="1"/>
          <p:nvPr>
            <p:ph type="title"/>
          </p:nvPr>
        </p:nvSpPr>
        <p:spPr>
          <a:xfrm>
            <a:off x="6369979" y="365125"/>
            <a:ext cx="3877732"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3000"/>
              <a:buFont typeface="Open Sans"/>
              <a:buNone/>
              <a:defRPr b="1" i="0" sz="3000" u="none" cap="none" strike="noStrike">
                <a:solidFill>
                  <a:schemeClr val="accent6"/>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 name="Google Shape;29;p4"/>
          <p:cNvSpPr txBox="1"/>
          <p:nvPr>
            <p:ph idx="1" type="subTitle"/>
          </p:nvPr>
        </p:nvSpPr>
        <p:spPr>
          <a:xfrm>
            <a:off x="499439" y="934375"/>
            <a:ext cx="4656666" cy="431191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95959"/>
              </a:buClr>
              <a:buSzPts val="1800"/>
              <a:buFont typeface="Arial"/>
              <a:buChar char="•"/>
              <a:defRPr b="0" i="0" sz="1800" u="none" cap="none" strike="noStrike">
                <a:solidFill>
                  <a:srgbClr val="595959"/>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30" name="Google Shape;30;p4"/>
          <p:cNvSpPr txBox="1"/>
          <p:nvPr>
            <p:ph idx="2" type="body"/>
          </p:nvPr>
        </p:nvSpPr>
        <p:spPr>
          <a:xfrm>
            <a:off x="6369978" y="1938338"/>
            <a:ext cx="3877732" cy="25066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1B435A"/>
              </a:buClr>
              <a:buSzPts val="1800"/>
              <a:buFont typeface="Arial"/>
              <a:buNone/>
              <a:defRPr b="0" i="0" sz="1800" u="none" cap="none" strike="noStrike">
                <a:solidFill>
                  <a:srgbClr val="1B435A"/>
                </a:solidFill>
                <a:latin typeface="Open Sans"/>
                <a:ea typeface="Open Sans"/>
                <a:cs typeface="Open Sans"/>
                <a:sym typeface="Open Sans"/>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Open Sans"/>
                <a:ea typeface="Open Sans"/>
                <a:cs typeface="Open Sans"/>
                <a:sym typeface="Open Sans"/>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_1">
    <p:spTree>
      <p:nvGrpSpPr>
        <p:cNvPr id="105" name="Shape 105"/>
        <p:cNvGrpSpPr/>
        <p:nvPr/>
      </p:nvGrpSpPr>
      <p:grpSpPr>
        <a:xfrm>
          <a:off x="0" y="0"/>
          <a:ext cx="0" cy="0"/>
          <a:chOff x="0" y="0"/>
          <a:chExt cx="0" cy="0"/>
        </a:xfrm>
      </p:grpSpPr>
      <p:sp>
        <p:nvSpPr>
          <p:cNvPr id="106" name="Google Shape;106;p29"/>
          <p:cNvSpPr/>
          <p:nvPr>
            <p:ph idx="2" type="pic"/>
          </p:nvPr>
        </p:nvSpPr>
        <p:spPr>
          <a:xfrm>
            <a:off x="0" y="0"/>
            <a:ext cx="4485300"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7" name="Shape 107"/>
        <p:cNvGrpSpPr/>
        <p:nvPr/>
      </p:nvGrpSpPr>
      <p:grpSpPr>
        <a:xfrm>
          <a:off x="0" y="0"/>
          <a:ext cx="0" cy="0"/>
          <a:chOff x="0" y="0"/>
          <a:chExt cx="0" cy="0"/>
        </a:xfrm>
      </p:grpSpPr>
      <p:sp>
        <p:nvSpPr>
          <p:cNvPr id="108" name="Google Shape;108;p30"/>
          <p:cNvSpPr/>
          <p:nvPr>
            <p:ph idx="2" type="pic"/>
          </p:nvPr>
        </p:nvSpPr>
        <p:spPr>
          <a:xfrm>
            <a:off x="0" y="0"/>
            <a:ext cx="12192000"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09" name="Shape 109"/>
        <p:cNvGrpSpPr/>
        <p:nvPr/>
      </p:nvGrpSpPr>
      <p:grpSpPr>
        <a:xfrm>
          <a:off x="0" y="0"/>
          <a:ext cx="0" cy="0"/>
          <a:chOff x="0" y="0"/>
          <a:chExt cx="0" cy="0"/>
        </a:xfrm>
      </p:grpSpPr>
      <p:sp>
        <p:nvSpPr>
          <p:cNvPr id="110" name="Google Shape;110;p31"/>
          <p:cNvSpPr/>
          <p:nvPr>
            <p:ph idx="2" type="pic"/>
          </p:nvPr>
        </p:nvSpPr>
        <p:spPr>
          <a:xfrm>
            <a:off x="8085221" y="0"/>
            <a:ext cx="5727900" cy="6858000"/>
          </a:xfrm>
          <a:prstGeom prst="roundRect">
            <a:avLst>
              <a:gd fmla="val 7568" name="adj"/>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11" name="Shape 111"/>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12" name="Shape 112"/>
        <p:cNvGrpSpPr/>
        <p:nvPr/>
      </p:nvGrpSpPr>
      <p:grpSpPr>
        <a:xfrm>
          <a:off x="0" y="0"/>
          <a:ext cx="0" cy="0"/>
          <a:chOff x="0" y="0"/>
          <a:chExt cx="0" cy="0"/>
        </a:xfrm>
      </p:grpSpPr>
      <p:sp>
        <p:nvSpPr>
          <p:cNvPr id="113" name="Google Shape;113;p33"/>
          <p:cNvSpPr/>
          <p:nvPr>
            <p:ph idx="2" type="pic"/>
          </p:nvPr>
        </p:nvSpPr>
        <p:spPr>
          <a:xfrm>
            <a:off x="0" y="0"/>
            <a:ext cx="4129200"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20" name="Shape 120"/>
        <p:cNvGrpSpPr/>
        <p:nvPr/>
      </p:nvGrpSpPr>
      <p:grpSpPr>
        <a:xfrm>
          <a:off x="0" y="0"/>
          <a:ext cx="0" cy="0"/>
          <a:chOff x="0" y="0"/>
          <a:chExt cx="0" cy="0"/>
        </a:xfrm>
      </p:grpSpPr>
      <p:sp>
        <p:nvSpPr>
          <p:cNvPr id="121" name="Google Shape;121;p35"/>
          <p:cNvSpPr txBox="1"/>
          <p:nvPr>
            <p:ph type="title"/>
          </p:nvPr>
        </p:nvSpPr>
        <p:spPr>
          <a:xfrm>
            <a:off x="838200" y="365125"/>
            <a:ext cx="8564418"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6000"/>
              <a:buFont typeface="Open Sans"/>
              <a:buNone/>
              <a:defRPr b="1" i="0" sz="6000" u="none" cap="none" strike="noStrike">
                <a:solidFill>
                  <a:schemeClr val="lt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2" name="Google Shape;122;p35"/>
          <p:cNvSpPr txBox="1"/>
          <p:nvPr>
            <p:ph idx="1" type="body"/>
          </p:nvPr>
        </p:nvSpPr>
        <p:spPr>
          <a:xfrm>
            <a:off x="838200" y="2141537"/>
            <a:ext cx="8564418"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123" name="Shape 123"/>
        <p:cNvGrpSpPr/>
        <p:nvPr/>
      </p:nvGrpSpPr>
      <p:grpSpPr>
        <a:xfrm>
          <a:off x="0" y="0"/>
          <a:ext cx="0" cy="0"/>
          <a:chOff x="0" y="0"/>
          <a:chExt cx="0" cy="0"/>
        </a:xfrm>
      </p:grpSpPr>
      <p:sp>
        <p:nvSpPr>
          <p:cNvPr id="124" name="Google Shape;124;p36"/>
          <p:cNvSpPr txBox="1"/>
          <p:nvPr>
            <p:ph type="ctrTitle"/>
          </p:nvPr>
        </p:nvSpPr>
        <p:spPr>
          <a:xfrm>
            <a:off x="203200" y="272617"/>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Open Sans"/>
              <a:buNone/>
              <a:defRPr b="1" i="0" sz="6000" u="none" cap="none" strike="noStrike">
                <a:solidFill>
                  <a:schemeClr val="lt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5" name="Google Shape;125;p36"/>
          <p:cNvSpPr txBox="1"/>
          <p:nvPr>
            <p:ph idx="1" type="subTitle"/>
          </p:nvPr>
        </p:nvSpPr>
        <p:spPr>
          <a:xfrm>
            <a:off x="203200" y="27892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29" name="Shape 129"/>
        <p:cNvGrpSpPr/>
        <p:nvPr/>
      </p:nvGrpSpPr>
      <p:grpSpPr>
        <a:xfrm>
          <a:off x="0" y="0"/>
          <a:ext cx="0" cy="0"/>
          <a:chOff x="0" y="0"/>
          <a:chExt cx="0" cy="0"/>
        </a:xfrm>
      </p:grpSpPr>
      <p:sp>
        <p:nvSpPr>
          <p:cNvPr id="130" name="Google Shape;130;p38"/>
          <p:cNvSpPr txBox="1"/>
          <p:nvPr>
            <p:ph type="title"/>
          </p:nvPr>
        </p:nvSpPr>
        <p:spPr>
          <a:xfrm>
            <a:off x="505691" y="365125"/>
            <a:ext cx="3059545"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6000"/>
              <a:buFont typeface="Open Sans"/>
              <a:buNone/>
              <a:defRPr b="1" i="0" sz="6000" u="none" cap="none" strike="noStrike">
                <a:solidFill>
                  <a:schemeClr val="lt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1" name="Google Shape;131;p38"/>
          <p:cNvSpPr txBox="1"/>
          <p:nvPr>
            <p:ph idx="1" type="body"/>
          </p:nvPr>
        </p:nvSpPr>
        <p:spPr>
          <a:xfrm>
            <a:off x="4664364" y="365125"/>
            <a:ext cx="6689436" cy="612775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132" name="Shape 132"/>
        <p:cNvGrpSpPr/>
        <p:nvPr/>
      </p:nvGrpSpPr>
      <p:grpSpPr>
        <a:xfrm>
          <a:off x="0" y="0"/>
          <a:ext cx="0" cy="0"/>
          <a:chOff x="0" y="0"/>
          <a:chExt cx="0" cy="0"/>
        </a:xfrm>
      </p:grpSpPr>
      <p:sp>
        <p:nvSpPr>
          <p:cNvPr id="133" name="Google Shape;133;p39"/>
          <p:cNvSpPr txBox="1"/>
          <p:nvPr>
            <p:ph type="ctrTitle"/>
          </p:nvPr>
        </p:nvSpPr>
        <p:spPr>
          <a:xfrm>
            <a:off x="4211782" y="221673"/>
            <a:ext cx="78232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4" name="Google Shape;134;p39"/>
          <p:cNvSpPr txBox="1"/>
          <p:nvPr>
            <p:ph idx="1" type="subTitle"/>
          </p:nvPr>
        </p:nvSpPr>
        <p:spPr>
          <a:xfrm>
            <a:off x="4211782" y="2890981"/>
            <a:ext cx="7823200" cy="297410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38" name="Shape 138"/>
        <p:cNvGrpSpPr/>
        <p:nvPr/>
      </p:nvGrpSpPr>
      <p:grpSpPr>
        <a:xfrm>
          <a:off x="0" y="0"/>
          <a:ext cx="0" cy="0"/>
          <a:chOff x="0" y="0"/>
          <a:chExt cx="0" cy="0"/>
        </a:xfrm>
      </p:grpSpPr>
      <p:sp>
        <p:nvSpPr>
          <p:cNvPr id="139" name="Google Shape;139;p41"/>
          <p:cNvSpPr txBox="1"/>
          <p:nvPr>
            <p:ph type="title"/>
          </p:nvPr>
        </p:nvSpPr>
        <p:spPr>
          <a:xfrm>
            <a:off x="505690" y="365125"/>
            <a:ext cx="11165377"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0" name="Google Shape;140;p41"/>
          <p:cNvSpPr txBox="1"/>
          <p:nvPr>
            <p:ph idx="1" type="body"/>
          </p:nvPr>
        </p:nvSpPr>
        <p:spPr>
          <a:xfrm>
            <a:off x="505692" y="1953491"/>
            <a:ext cx="11165378" cy="377397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 name="Shape 31"/>
        <p:cNvGrpSpPr/>
        <p:nvPr/>
      </p:nvGrpSpPr>
      <p:grpSpPr>
        <a:xfrm>
          <a:off x="0" y="0"/>
          <a:ext cx="0" cy="0"/>
          <a:chOff x="0" y="0"/>
          <a:chExt cx="0" cy="0"/>
        </a:xfrm>
      </p:grpSpPr>
      <p:sp>
        <p:nvSpPr>
          <p:cNvPr id="32" name="Google Shape;32;p5"/>
          <p:cNvSpPr txBox="1"/>
          <p:nvPr>
            <p:ph type="ctrTitle"/>
          </p:nvPr>
        </p:nvSpPr>
        <p:spPr>
          <a:xfrm>
            <a:off x="455487" y="1747838"/>
            <a:ext cx="4927599" cy="2387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8ABE57"/>
              </a:buClr>
              <a:buSzPts val="5000"/>
              <a:buFont typeface="Open Sans"/>
              <a:buNone/>
              <a:defRPr b="1" i="0" sz="6000" u="none" cap="none" strike="noStrike">
                <a:solidFill>
                  <a:srgbClr val="8ABE57"/>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 name="Google Shape;33;p5"/>
          <p:cNvSpPr txBox="1"/>
          <p:nvPr>
            <p:ph idx="1" type="subTitle"/>
          </p:nvPr>
        </p:nvSpPr>
        <p:spPr>
          <a:xfrm>
            <a:off x="6451598" y="1134533"/>
            <a:ext cx="3953935" cy="41232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44" name="Shape 144"/>
        <p:cNvGrpSpPr/>
        <p:nvPr/>
      </p:nvGrpSpPr>
      <p:grpSpPr>
        <a:xfrm>
          <a:off x="0" y="0"/>
          <a:ext cx="0" cy="0"/>
          <a:chOff x="0" y="0"/>
          <a:chExt cx="0" cy="0"/>
        </a:xfrm>
      </p:grpSpPr>
      <p:sp>
        <p:nvSpPr>
          <p:cNvPr id="145" name="Google Shape;145;p43"/>
          <p:cNvSpPr txBox="1"/>
          <p:nvPr>
            <p:ph type="title"/>
          </p:nvPr>
        </p:nvSpPr>
        <p:spPr>
          <a:xfrm>
            <a:off x="505690" y="365125"/>
            <a:ext cx="11165377"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6" name="Google Shape;146;p43"/>
          <p:cNvSpPr txBox="1"/>
          <p:nvPr>
            <p:ph idx="1" type="body"/>
          </p:nvPr>
        </p:nvSpPr>
        <p:spPr>
          <a:xfrm>
            <a:off x="505692" y="1953491"/>
            <a:ext cx="11165378" cy="377397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0" name="Shape 150"/>
        <p:cNvGrpSpPr/>
        <p:nvPr/>
      </p:nvGrpSpPr>
      <p:grpSpPr>
        <a:xfrm>
          <a:off x="0" y="0"/>
          <a:ext cx="0" cy="0"/>
          <a:chOff x="0" y="0"/>
          <a:chExt cx="0" cy="0"/>
        </a:xfrm>
      </p:grpSpPr>
      <p:sp>
        <p:nvSpPr>
          <p:cNvPr id="151" name="Google Shape;151;p45"/>
          <p:cNvSpPr txBox="1"/>
          <p:nvPr>
            <p:ph type="title"/>
          </p:nvPr>
        </p:nvSpPr>
        <p:spPr>
          <a:xfrm>
            <a:off x="505690" y="365125"/>
            <a:ext cx="11165377"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2" name="Google Shape;152;p45"/>
          <p:cNvSpPr txBox="1"/>
          <p:nvPr>
            <p:ph idx="1" type="body"/>
          </p:nvPr>
        </p:nvSpPr>
        <p:spPr>
          <a:xfrm>
            <a:off x="505692" y="1953491"/>
            <a:ext cx="11165378" cy="377397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6" name="Shape 156"/>
        <p:cNvGrpSpPr/>
        <p:nvPr/>
      </p:nvGrpSpPr>
      <p:grpSpPr>
        <a:xfrm>
          <a:off x="0" y="0"/>
          <a:ext cx="0" cy="0"/>
          <a:chOff x="0" y="0"/>
          <a:chExt cx="0" cy="0"/>
        </a:xfrm>
      </p:grpSpPr>
      <p:sp>
        <p:nvSpPr>
          <p:cNvPr id="157" name="Google Shape;157;p47"/>
          <p:cNvSpPr txBox="1"/>
          <p:nvPr>
            <p:ph type="title"/>
          </p:nvPr>
        </p:nvSpPr>
        <p:spPr>
          <a:xfrm>
            <a:off x="505690" y="365125"/>
            <a:ext cx="11165377"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8" name="Google Shape;158;p47"/>
          <p:cNvSpPr txBox="1"/>
          <p:nvPr>
            <p:ph idx="1" type="body"/>
          </p:nvPr>
        </p:nvSpPr>
        <p:spPr>
          <a:xfrm>
            <a:off x="505692" y="1953491"/>
            <a:ext cx="11165378" cy="377397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73" name="Shape 173"/>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78" name="Shape 178"/>
        <p:cNvGrpSpPr/>
        <p:nvPr/>
      </p:nvGrpSpPr>
      <p:grpSpPr>
        <a:xfrm>
          <a:off x="0" y="0"/>
          <a:ext cx="0" cy="0"/>
          <a:chOff x="0" y="0"/>
          <a:chExt cx="0" cy="0"/>
        </a:xfrm>
      </p:grpSpPr>
      <p:sp>
        <p:nvSpPr>
          <p:cNvPr id="179" name="Google Shape;179;p51"/>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79C043"/>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80" name="Google Shape;180;p51"/>
          <p:cNvSpPr txBox="1"/>
          <p:nvPr>
            <p:ph type="ctrTitle"/>
          </p:nvPr>
        </p:nvSpPr>
        <p:spPr>
          <a:xfrm>
            <a:off x="1140400" y="2655767"/>
            <a:ext cx="9911100" cy="1546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8000"/>
              <a:buNone/>
              <a:defRPr sz="8000"/>
            </a:lvl1pPr>
            <a:lvl2pPr lvl="1" algn="l">
              <a:lnSpc>
                <a:spcPct val="90000"/>
              </a:lnSpc>
              <a:spcBef>
                <a:spcPts val="0"/>
              </a:spcBef>
              <a:spcAft>
                <a:spcPts val="0"/>
              </a:spcAft>
              <a:buSzPts val="8000"/>
              <a:buNone/>
              <a:defRPr sz="8000"/>
            </a:lvl2pPr>
            <a:lvl3pPr lvl="2" algn="l">
              <a:lnSpc>
                <a:spcPct val="90000"/>
              </a:lnSpc>
              <a:spcBef>
                <a:spcPts val="0"/>
              </a:spcBef>
              <a:spcAft>
                <a:spcPts val="0"/>
              </a:spcAft>
              <a:buSzPts val="8000"/>
              <a:buNone/>
              <a:defRPr sz="8000"/>
            </a:lvl3pPr>
            <a:lvl4pPr lvl="3" algn="l">
              <a:lnSpc>
                <a:spcPct val="90000"/>
              </a:lnSpc>
              <a:spcBef>
                <a:spcPts val="0"/>
              </a:spcBef>
              <a:spcAft>
                <a:spcPts val="0"/>
              </a:spcAft>
              <a:buSzPts val="8000"/>
              <a:buNone/>
              <a:defRPr sz="8000"/>
            </a:lvl4pPr>
            <a:lvl5pPr lvl="4" algn="l">
              <a:lnSpc>
                <a:spcPct val="90000"/>
              </a:lnSpc>
              <a:spcBef>
                <a:spcPts val="0"/>
              </a:spcBef>
              <a:spcAft>
                <a:spcPts val="0"/>
              </a:spcAft>
              <a:buSzPts val="8000"/>
              <a:buNone/>
              <a:defRPr sz="8000"/>
            </a:lvl5pPr>
            <a:lvl6pPr lvl="5" algn="l">
              <a:lnSpc>
                <a:spcPct val="90000"/>
              </a:lnSpc>
              <a:spcBef>
                <a:spcPts val="0"/>
              </a:spcBef>
              <a:spcAft>
                <a:spcPts val="0"/>
              </a:spcAft>
              <a:buSzPts val="8000"/>
              <a:buNone/>
              <a:defRPr sz="8000"/>
            </a:lvl6pPr>
            <a:lvl7pPr lvl="6" algn="l">
              <a:lnSpc>
                <a:spcPct val="90000"/>
              </a:lnSpc>
              <a:spcBef>
                <a:spcPts val="0"/>
              </a:spcBef>
              <a:spcAft>
                <a:spcPts val="0"/>
              </a:spcAft>
              <a:buSzPts val="8000"/>
              <a:buNone/>
              <a:defRPr sz="8000"/>
            </a:lvl7pPr>
            <a:lvl8pPr lvl="7" algn="l">
              <a:lnSpc>
                <a:spcPct val="90000"/>
              </a:lnSpc>
              <a:spcBef>
                <a:spcPts val="0"/>
              </a:spcBef>
              <a:spcAft>
                <a:spcPts val="0"/>
              </a:spcAft>
              <a:buSzPts val="8000"/>
              <a:buNone/>
              <a:defRPr sz="8000"/>
            </a:lvl8pPr>
            <a:lvl9pPr lvl="8" algn="l">
              <a:lnSpc>
                <a:spcPct val="90000"/>
              </a:lnSpc>
              <a:spcBef>
                <a:spcPts val="0"/>
              </a:spcBef>
              <a:spcAft>
                <a:spcPts val="0"/>
              </a:spcAft>
              <a:buSzPts val="8000"/>
              <a:buNone/>
              <a:defRPr sz="80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Subtle">
  <p:cSld name="BLANK_2">
    <p:spTree>
      <p:nvGrpSpPr>
        <p:cNvPr id="181" name="Shape 181"/>
        <p:cNvGrpSpPr/>
        <p:nvPr/>
      </p:nvGrpSpPr>
      <p:grpSpPr>
        <a:xfrm>
          <a:off x="0" y="0"/>
          <a:ext cx="0" cy="0"/>
          <a:chOff x="0" y="0"/>
          <a:chExt cx="0" cy="0"/>
        </a:xfrm>
      </p:grpSpPr>
      <p:sp>
        <p:nvSpPr>
          <p:cNvPr id="182" name="Google Shape;182;p52"/>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83" name="Google Shape;183;p52"/>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bg>
      <p:bgPr>
        <a:solidFill>
          <a:schemeClr val="dk1"/>
        </a:solidFill>
      </p:bgPr>
    </p:bg>
    <p:spTree>
      <p:nvGrpSpPr>
        <p:cNvPr id="184" name="Shape 184"/>
        <p:cNvGrpSpPr/>
        <p:nvPr/>
      </p:nvGrpSpPr>
      <p:grpSpPr>
        <a:xfrm>
          <a:off x="0" y="0"/>
          <a:ext cx="0" cy="0"/>
          <a:chOff x="0" y="0"/>
          <a:chExt cx="0" cy="0"/>
        </a:xfrm>
      </p:grpSpPr>
      <p:sp>
        <p:nvSpPr>
          <p:cNvPr id="185" name="Google Shape;185;p53"/>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86" name="Google Shape;186;p53"/>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7" name="Shape 187"/>
        <p:cNvGrpSpPr/>
        <p:nvPr/>
      </p:nvGrpSpPr>
      <p:grpSpPr>
        <a:xfrm>
          <a:off x="0" y="0"/>
          <a:ext cx="0" cy="0"/>
          <a:chOff x="0" y="0"/>
          <a:chExt cx="0" cy="0"/>
        </a:xfrm>
      </p:grpSpPr>
      <p:grpSp>
        <p:nvGrpSpPr>
          <p:cNvPr id="188" name="Google Shape;188;p54"/>
          <p:cNvGrpSpPr/>
          <p:nvPr/>
        </p:nvGrpSpPr>
        <p:grpSpPr>
          <a:xfrm>
            <a:off x="8690949" y="0"/>
            <a:ext cx="3501009" cy="6857999"/>
            <a:chOff x="8690991" y="0"/>
            <a:chExt cx="3501009" cy="6857999"/>
          </a:xfrm>
        </p:grpSpPr>
        <p:sp>
          <p:nvSpPr>
            <p:cNvPr id="189" name="Google Shape;189;p54"/>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0" name="Google Shape;190;p54"/>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1" name="Google Shape;191;p54"/>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2" name="Google Shape;192;p54"/>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3" name="Google Shape;193;p54"/>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4" name="Google Shape;194;p54"/>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5" name="Google Shape;195;p54"/>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6" name="Google Shape;196;p54"/>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7" name="Google Shape;197;p54"/>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8" name="Google Shape;198;p54"/>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9" name="Google Shape;199;p54"/>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00" name="Google Shape;200;p54"/>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01" name="Google Shape;201;p54"/>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02" name="Google Shape;202;p54"/>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03" name="Google Shape;203;p54"/>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04" name="Google Shape;204;p54"/>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05" name="Google Shape;205;p54"/>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206" name="Google Shape;206;p54"/>
          <p:cNvSpPr txBox="1"/>
          <p:nvPr>
            <p:ph idx="1" type="body"/>
          </p:nvPr>
        </p:nvSpPr>
        <p:spPr>
          <a:xfrm>
            <a:off x="1140400" y="5875067"/>
            <a:ext cx="9911100" cy="4581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1100"/>
              </a:spcAft>
              <a:buSzPts val="2400"/>
              <a:buNone/>
              <a:defRPr sz="2400"/>
            </a:lvl1pPr>
          </a:lstStyle>
          <a:p/>
        </p:txBody>
      </p:sp>
      <p:sp>
        <p:nvSpPr>
          <p:cNvPr id="207" name="Google Shape;207;p54"/>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Multiple">
  <p:cSld name="BLANK_3">
    <p:spTree>
      <p:nvGrpSpPr>
        <p:cNvPr id="208" name="Shape 208"/>
        <p:cNvGrpSpPr/>
        <p:nvPr/>
      </p:nvGrpSpPr>
      <p:grpSpPr>
        <a:xfrm>
          <a:off x="0" y="0"/>
          <a:ext cx="0" cy="0"/>
          <a:chOff x="0" y="0"/>
          <a:chExt cx="0" cy="0"/>
        </a:xfrm>
      </p:grpSpPr>
      <p:grpSp>
        <p:nvGrpSpPr>
          <p:cNvPr id="209" name="Google Shape;209;p55"/>
          <p:cNvGrpSpPr/>
          <p:nvPr/>
        </p:nvGrpSpPr>
        <p:grpSpPr>
          <a:xfrm>
            <a:off x="8690949" y="0"/>
            <a:ext cx="3501009" cy="6857999"/>
            <a:chOff x="8690991" y="0"/>
            <a:chExt cx="3501009" cy="6857999"/>
          </a:xfrm>
        </p:grpSpPr>
        <p:sp>
          <p:nvSpPr>
            <p:cNvPr id="210" name="Google Shape;210;p55"/>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1" name="Google Shape;211;p55"/>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2" name="Google Shape;212;p55"/>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3" name="Google Shape;213;p55"/>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4" name="Google Shape;214;p55"/>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5" name="Google Shape;215;p55"/>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6" name="Google Shape;216;p55"/>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7" name="Google Shape;217;p55"/>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8" name="Google Shape;218;p55"/>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19" name="Google Shape;219;p55"/>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0" name="Google Shape;220;p55"/>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1" name="Google Shape;221;p55"/>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2" name="Google Shape;222;p55"/>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3" name="Google Shape;223;p55"/>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4" name="Google Shape;224;p55"/>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5" name="Google Shape;225;p55"/>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26" name="Google Shape;226;p55"/>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227" name="Google Shape;227;p55"/>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8" name="Shape 228"/>
        <p:cNvGrpSpPr/>
        <p:nvPr/>
      </p:nvGrpSpPr>
      <p:grpSpPr>
        <a:xfrm>
          <a:off x="0" y="0"/>
          <a:ext cx="0" cy="0"/>
          <a:chOff x="0" y="0"/>
          <a:chExt cx="0" cy="0"/>
        </a:xfrm>
      </p:grpSpPr>
      <p:sp>
        <p:nvSpPr>
          <p:cNvPr id="229" name="Google Shape;229;p56"/>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0" name="Google Shape;230;p56"/>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None/>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231" name="Google Shape;231;p56"/>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4" name="Shape 34"/>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dk1"/>
        </a:solidFill>
      </p:bgPr>
    </p:bg>
    <p:spTree>
      <p:nvGrpSpPr>
        <p:cNvPr id="232" name="Shape 232"/>
        <p:cNvGrpSpPr/>
        <p:nvPr/>
      </p:nvGrpSpPr>
      <p:grpSpPr>
        <a:xfrm>
          <a:off x="0" y="0"/>
          <a:ext cx="0" cy="0"/>
          <a:chOff x="0" y="0"/>
          <a:chExt cx="0" cy="0"/>
        </a:xfrm>
      </p:grpSpPr>
      <p:grpSp>
        <p:nvGrpSpPr>
          <p:cNvPr id="233" name="Google Shape;233;p57"/>
          <p:cNvGrpSpPr/>
          <p:nvPr/>
        </p:nvGrpSpPr>
        <p:grpSpPr>
          <a:xfrm>
            <a:off x="8690949" y="0"/>
            <a:ext cx="3501009" cy="6857999"/>
            <a:chOff x="8690991" y="0"/>
            <a:chExt cx="3501009" cy="6857999"/>
          </a:xfrm>
        </p:grpSpPr>
        <p:sp>
          <p:nvSpPr>
            <p:cNvPr id="234" name="Google Shape;234;p57"/>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5" name="Google Shape;235;p57"/>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6" name="Google Shape;236;p57"/>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7" name="Google Shape;237;p57"/>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8" name="Google Shape;238;p57"/>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39" name="Google Shape;239;p57"/>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0" name="Google Shape;240;p57"/>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1" name="Google Shape;241;p57"/>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2" name="Google Shape;242;p57"/>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3" name="Google Shape;243;p57"/>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4" name="Google Shape;244;p57"/>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5" name="Google Shape;245;p57"/>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6" name="Google Shape;246;p57"/>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7" name="Google Shape;247;p57"/>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8" name="Google Shape;248;p57"/>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49" name="Google Shape;249;p57"/>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50" name="Google Shape;250;p57"/>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rgbClr val="FFFFFF">
                <a:alpha val="1843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251" name="Google Shape;251;p57"/>
          <p:cNvSpPr txBox="1"/>
          <p:nvPr>
            <p:ph type="ctrTitle"/>
          </p:nvPr>
        </p:nvSpPr>
        <p:spPr>
          <a:xfrm>
            <a:off x="1140400" y="2225950"/>
            <a:ext cx="9911100" cy="1866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accent1"/>
              </a:buClr>
              <a:buSzPts val="6400"/>
              <a:buNone/>
              <a:defRPr sz="6400">
                <a:solidFill>
                  <a:schemeClr val="accent1"/>
                </a:solidFill>
              </a:defRPr>
            </a:lvl1pPr>
            <a:lvl2pPr lvl="1" algn="l">
              <a:lnSpc>
                <a:spcPct val="90000"/>
              </a:lnSpc>
              <a:spcBef>
                <a:spcPts val="0"/>
              </a:spcBef>
              <a:spcAft>
                <a:spcPts val="0"/>
              </a:spcAft>
              <a:buClr>
                <a:schemeClr val="accent1"/>
              </a:buClr>
              <a:buSzPts val="6400"/>
              <a:buNone/>
              <a:defRPr sz="6400">
                <a:solidFill>
                  <a:schemeClr val="accent1"/>
                </a:solidFill>
              </a:defRPr>
            </a:lvl2pPr>
            <a:lvl3pPr lvl="2" algn="l">
              <a:lnSpc>
                <a:spcPct val="90000"/>
              </a:lnSpc>
              <a:spcBef>
                <a:spcPts val="0"/>
              </a:spcBef>
              <a:spcAft>
                <a:spcPts val="0"/>
              </a:spcAft>
              <a:buClr>
                <a:schemeClr val="accent1"/>
              </a:buClr>
              <a:buSzPts val="6400"/>
              <a:buNone/>
              <a:defRPr sz="6400">
                <a:solidFill>
                  <a:schemeClr val="accent1"/>
                </a:solidFill>
              </a:defRPr>
            </a:lvl3pPr>
            <a:lvl4pPr lvl="3" algn="l">
              <a:lnSpc>
                <a:spcPct val="90000"/>
              </a:lnSpc>
              <a:spcBef>
                <a:spcPts val="0"/>
              </a:spcBef>
              <a:spcAft>
                <a:spcPts val="0"/>
              </a:spcAft>
              <a:buClr>
                <a:schemeClr val="accent1"/>
              </a:buClr>
              <a:buSzPts val="6400"/>
              <a:buNone/>
              <a:defRPr sz="6400">
                <a:solidFill>
                  <a:schemeClr val="accent1"/>
                </a:solidFill>
              </a:defRPr>
            </a:lvl4pPr>
            <a:lvl5pPr lvl="4" algn="l">
              <a:lnSpc>
                <a:spcPct val="90000"/>
              </a:lnSpc>
              <a:spcBef>
                <a:spcPts val="0"/>
              </a:spcBef>
              <a:spcAft>
                <a:spcPts val="0"/>
              </a:spcAft>
              <a:buClr>
                <a:schemeClr val="accent1"/>
              </a:buClr>
              <a:buSzPts val="6400"/>
              <a:buNone/>
              <a:defRPr sz="6400">
                <a:solidFill>
                  <a:schemeClr val="accent1"/>
                </a:solidFill>
              </a:defRPr>
            </a:lvl5pPr>
            <a:lvl6pPr lvl="5" algn="l">
              <a:lnSpc>
                <a:spcPct val="90000"/>
              </a:lnSpc>
              <a:spcBef>
                <a:spcPts val="0"/>
              </a:spcBef>
              <a:spcAft>
                <a:spcPts val="0"/>
              </a:spcAft>
              <a:buClr>
                <a:schemeClr val="accent1"/>
              </a:buClr>
              <a:buSzPts val="6400"/>
              <a:buNone/>
              <a:defRPr sz="6400">
                <a:solidFill>
                  <a:schemeClr val="accent1"/>
                </a:solidFill>
              </a:defRPr>
            </a:lvl6pPr>
            <a:lvl7pPr lvl="6" algn="l">
              <a:lnSpc>
                <a:spcPct val="90000"/>
              </a:lnSpc>
              <a:spcBef>
                <a:spcPts val="0"/>
              </a:spcBef>
              <a:spcAft>
                <a:spcPts val="0"/>
              </a:spcAft>
              <a:buClr>
                <a:schemeClr val="accent1"/>
              </a:buClr>
              <a:buSzPts val="6400"/>
              <a:buNone/>
              <a:defRPr sz="6400">
                <a:solidFill>
                  <a:schemeClr val="accent1"/>
                </a:solidFill>
              </a:defRPr>
            </a:lvl7pPr>
            <a:lvl8pPr lvl="7" algn="l">
              <a:lnSpc>
                <a:spcPct val="90000"/>
              </a:lnSpc>
              <a:spcBef>
                <a:spcPts val="0"/>
              </a:spcBef>
              <a:spcAft>
                <a:spcPts val="0"/>
              </a:spcAft>
              <a:buClr>
                <a:schemeClr val="accent1"/>
              </a:buClr>
              <a:buSzPts val="6400"/>
              <a:buNone/>
              <a:defRPr sz="6400">
                <a:solidFill>
                  <a:schemeClr val="accent1"/>
                </a:solidFill>
              </a:defRPr>
            </a:lvl8pPr>
            <a:lvl9pPr lvl="8" algn="l">
              <a:lnSpc>
                <a:spcPct val="90000"/>
              </a:lnSpc>
              <a:spcBef>
                <a:spcPts val="0"/>
              </a:spcBef>
              <a:spcAft>
                <a:spcPts val="0"/>
              </a:spcAft>
              <a:buClr>
                <a:schemeClr val="accent1"/>
              </a:buClr>
              <a:buSzPts val="6400"/>
              <a:buNone/>
              <a:defRPr sz="6400">
                <a:solidFill>
                  <a:schemeClr val="accent1"/>
                </a:solidFill>
              </a:defRPr>
            </a:lvl9pPr>
          </a:lstStyle>
          <a:p/>
        </p:txBody>
      </p:sp>
      <p:sp>
        <p:nvSpPr>
          <p:cNvPr id="252" name="Google Shape;252;p57"/>
          <p:cNvSpPr txBox="1"/>
          <p:nvPr>
            <p:ph idx="1" type="subTitle"/>
          </p:nvPr>
        </p:nvSpPr>
        <p:spPr>
          <a:xfrm>
            <a:off x="1140400" y="4221653"/>
            <a:ext cx="9911100" cy="4104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2"/>
              </a:buClr>
              <a:buSzPts val="2700"/>
              <a:buNone/>
              <a:defRPr>
                <a:solidFill>
                  <a:schemeClr val="lt2"/>
                </a:solidFill>
              </a:defRPr>
            </a:lvl1pPr>
            <a:lvl2pPr lvl="1" algn="l">
              <a:lnSpc>
                <a:spcPct val="115000"/>
              </a:lnSpc>
              <a:spcBef>
                <a:spcPts val="1100"/>
              </a:spcBef>
              <a:spcAft>
                <a:spcPts val="0"/>
              </a:spcAft>
              <a:buClr>
                <a:schemeClr val="lt2"/>
              </a:buClr>
              <a:buSzPts val="4000"/>
              <a:buNone/>
              <a:defRPr sz="4000">
                <a:solidFill>
                  <a:schemeClr val="lt2"/>
                </a:solidFill>
              </a:defRPr>
            </a:lvl2pPr>
            <a:lvl3pPr lvl="2" algn="l">
              <a:lnSpc>
                <a:spcPct val="115000"/>
              </a:lnSpc>
              <a:spcBef>
                <a:spcPts val="1100"/>
              </a:spcBef>
              <a:spcAft>
                <a:spcPts val="0"/>
              </a:spcAft>
              <a:buClr>
                <a:schemeClr val="lt2"/>
              </a:buClr>
              <a:buSzPts val="4000"/>
              <a:buNone/>
              <a:defRPr sz="4000">
                <a:solidFill>
                  <a:schemeClr val="lt2"/>
                </a:solidFill>
              </a:defRPr>
            </a:lvl3pPr>
            <a:lvl4pPr lvl="3" algn="l">
              <a:lnSpc>
                <a:spcPct val="115000"/>
              </a:lnSpc>
              <a:spcBef>
                <a:spcPts val="1100"/>
              </a:spcBef>
              <a:spcAft>
                <a:spcPts val="0"/>
              </a:spcAft>
              <a:buClr>
                <a:schemeClr val="lt2"/>
              </a:buClr>
              <a:buSzPts val="4000"/>
              <a:buNone/>
              <a:defRPr sz="4000">
                <a:solidFill>
                  <a:schemeClr val="lt2"/>
                </a:solidFill>
              </a:defRPr>
            </a:lvl4pPr>
            <a:lvl5pPr lvl="4" algn="l">
              <a:lnSpc>
                <a:spcPct val="115000"/>
              </a:lnSpc>
              <a:spcBef>
                <a:spcPts val="1100"/>
              </a:spcBef>
              <a:spcAft>
                <a:spcPts val="0"/>
              </a:spcAft>
              <a:buClr>
                <a:schemeClr val="lt2"/>
              </a:buClr>
              <a:buSzPts val="4000"/>
              <a:buNone/>
              <a:defRPr sz="4000">
                <a:solidFill>
                  <a:schemeClr val="lt2"/>
                </a:solidFill>
              </a:defRPr>
            </a:lvl5pPr>
            <a:lvl6pPr lvl="5" algn="l">
              <a:lnSpc>
                <a:spcPct val="115000"/>
              </a:lnSpc>
              <a:spcBef>
                <a:spcPts val="1100"/>
              </a:spcBef>
              <a:spcAft>
                <a:spcPts val="0"/>
              </a:spcAft>
              <a:buClr>
                <a:schemeClr val="lt2"/>
              </a:buClr>
              <a:buSzPts val="4000"/>
              <a:buNone/>
              <a:defRPr sz="4000">
                <a:solidFill>
                  <a:schemeClr val="lt2"/>
                </a:solidFill>
              </a:defRPr>
            </a:lvl6pPr>
            <a:lvl7pPr lvl="6" algn="l">
              <a:lnSpc>
                <a:spcPct val="115000"/>
              </a:lnSpc>
              <a:spcBef>
                <a:spcPts val="1100"/>
              </a:spcBef>
              <a:spcAft>
                <a:spcPts val="0"/>
              </a:spcAft>
              <a:buClr>
                <a:schemeClr val="lt2"/>
              </a:buClr>
              <a:buSzPts val="4000"/>
              <a:buNone/>
              <a:defRPr sz="4000">
                <a:solidFill>
                  <a:schemeClr val="lt2"/>
                </a:solidFill>
              </a:defRPr>
            </a:lvl7pPr>
            <a:lvl8pPr lvl="7" algn="l">
              <a:lnSpc>
                <a:spcPct val="115000"/>
              </a:lnSpc>
              <a:spcBef>
                <a:spcPts val="1100"/>
              </a:spcBef>
              <a:spcAft>
                <a:spcPts val="0"/>
              </a:spcAft>
              <a:buClr>
                <a:schemeClr val="lt2"/>
              </a:buClr>
              <a:buSzPts val="4000"/>
              <a:buNone/>
              <a:defRPr sz="4000">
                <a:solidFill>
                  <a:schemeClr val="lt2"/>
                </a:solidFill>
              </a:defRPr>
            </a:lvl8pPr>
            <a:lvl9pPr lvl="8" algn="l">
              <a:lnSpc>
                <a:spcPct val="115000"/>
              </a:lnSpc>
              <a:spcBef>
                <a:spcPts val="1100"/>
              </a:spcBef>
              <a:spcAft>
                <a:spcPts val="1100"/>
              </a:spcAft>
              <a:buClr>
                <a:schemeClr val="lt2"/>
              </a:buClr>
              <a:buSzPts val="4000"/>
              <a:buNone/>
              <a:defRPr sz="4000">
                <a:solidFill>
                  <a:schemeClr val="lt2"/>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Accent">
  <p:cSld name="BLANK_1_1">
    <p:bg>
      <p:bgPr>
        <a:solidFill>
          <a:schemeClr val="accent1"/>
        </a:solidFill>
      </p:bgPr>
    </p:bg>
    <p:spTree>
      <p:nvGrpSpPr>
        <p:cNvPr id="253" name="Shape 253"/>
        <p:cNvGrpSpPr/>
        <p:nvPr/>
      </p:nvGrpSpPr>
      <p:grpSpPr>
        <a:xfrm>
          <a:off x="0" y="0"/>
          <a:ext cx="0" cy="0"/>
          <a:chOff x="0" y="0"/>
          <a:chExt cx="0" cy="0"/>
        </a:xfrm>
      </p:grpSpPr>
      <p:sp>
        <p:nvSpPr>
          <p:cNvPr id="254" name="Google Shape;254;p58"/>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rgbClr val="000000">
              <a:alpha val="706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55" name="Google Shape;255;p58"/>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accent1"/>
        </a:solidFill>
      </p:bgPr>
    </p:bg>
    <p:spTree>
      <p:nvGrpSpPr>
        <p:cNvPr id="256" name="Shape 256"/>
        <p:cNvGrpSpPr/>
        <p:nvPr/>
      </p:nvGrpSpPr>
      <p:grpSpPr>
        <a:xfrm>
          <a:off x="0" y="0"/>
          <a:ext cx="0" cy="0"/>
          <a:chOff x="0" y="0"/>
          <a:chExt cx="0" cy="0"/>
        </a:xfrm>
      </p:grpSpPr>
      <p:grpSp>
        <p:nvGrpSpPr>
          <p:cNvPr id="257" name="Google Shape;257;p59"/>
          <p:cNvGrpSpPr/>
          <p:nvPr/>
        </p:nvGrpSpPr>
        <p:grpSpPr>
          <a:xfrm>
            <a:off x="8690949" y="0"/>
            <a:ext cx="3501009" cy="6857999"/>
            <a:chOff x="8690991" y="0"/>
            <a:chExt cx="3501009" cy="6857999"/>
          </a:xfrm>
        </p:grpSpPr>
        <p:sp>
          <p:nvSpPr>
            <p:cNvPr id="258" name="Google Shape;258;p59"/>
            <p:cNvSpPr/>
            <p:nvPr/>
          </p:nvSpPr>
          <p:spPr>
            <a:xfrm>
              <a:off x="10778807" y="5635180"/>
              <a:ext cx="372681" cy="372745"/>
            </a:xfrm>
            <a:custGeom>
              <a:rect b="b" l="l" r="r" t="t"/>
              <a:pathLst>
                <a:path extrusionOk="0" h="372745" w="372681">
                  <a:moveTo>
                    <a:pt x="372682" y="270256"/>
                  </a:moveTo>
                  <a:lnTo>
                    <a:pt x="372682" y="0"/>
                  </a:lnTo>
                  <a:lnTo>
                    <a:pt x="102426" y="0"/>
                  </a:lnTo>
                  <a:lnTo>
                    <a:pt x="0" y="104648"/>
                  </a:lnTo>
                  <a:lnTo>
                    <a:pt x="194120" y="104648"/>
                  </a:lnTo>
                  <a:lnTo>
                    <a:pt x="0" y="298767"/>
                  </a:lnTo>
                  <a:lnTo>
                    <a:pt x="73978" y="372745"/>
                  </a:lnTo>
                  <a:lnTo>
                    <a:pt x="268098" y="178626"/>
                  </a:lnTo>
                  <a:lnTo>
                    <a:pt x="268098" y="372745"/>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59" name="Google Shape;259;p59"/>
            <p:cNvSpPr/>
            <p:nvPr/>
          </p:nvSpPr>
          <p:spPr>
            <a:xfrm>
              <a:off x="11269726" y="6007290"/>
              <a:ext cx="570293" cy="570293"/>
            </a:xfrm>
            <a:custGeom>
              <a:rect b="b" l="l" r="r" t="t"/>
              <a:pathLst>
                <a:path extrusionOk="0" h="570293" w="570293">
                  <a:moveTo>
                    <a:pt x="570293" y="413575"/>
                  </a:moveTo>
                  <a:lnTo>
                    <a:pt x="570293" y="0"/>
                  </a:lnTo>
                  <a:lnTo>
                    <a:pt x="156781" y="0"/>
                  </a:lnTo>
                  <a:lnTo>
                    <a:pt x="0" y="160083"/>
                  </a:lnTo>
                  <a:lnTo>
                    <a:pt x="297053" y="160083"/>
                  </a:lnTo>
                  <a:lnTo>
                    <a:pt x="0" y="457073"/>
                  </a:lnTo>
                  <a:lnTo>
                    <a:pt x="113220" y="570293"/>
                  </a:lnTo>
                  <a:lnTo>
                    <a:pt x="410210" y="273304"/>
                  </a:lnTo>
                  <a:lnTo>
                    <a:pt x="410210" y="570293"/>
                  </a:lnTo>
                  <a:lnTo>
                    <a:pt x="570293" y="41357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0" name="Google Shape;260;p59"/>
            <p:cNvSpPr/>
            <p:nvPr/>
          </p:nvSpPr>
          <p:spPr>
            <a:xfrm>
              <a:off x="10354436" y="4562347"/>
              <a:ext cx="570293" cy="570293"/>
            </a:xfrm>
            <a:custGeom>
              <a:rect b="b" l="l" r="r" t="t"/>
              <a:pathLst>
                <a:path extrusionOk="0" h="570293" w="570293">
                  <a:moveTo>
                    <a:pt x="570294" y="413512"/>
                  </a:moveTo>
                  <a:lnTo>
                    <a:pt x="570294" y="0"/>
                  </a:lnTo>
                  <a:lnTo>
                    <a:pt x="156782" y="0"/>
                  </a:lnTo>
                  <a:lnTo>
                    <a:pt x="0" y="160084"/>
                  </a:lnTo>
                  <a:lnTo>
                    <a:pt x="296990" y="160084"/>
                  </a:lnTo>
                  <a:lnTo>
                    <a:pt x="0" y="457073"/>
                  </a:lnTo>
                  <a:lnTo>
                    <a:pt x="113220" y="570294"/>
                  </a:lnTo>
                  <a:lnTo>
                    <a:pt x="410210" y="273241"/>
                  </a:lnTo>
                  <a:lnTo>
                    <a:pt x="410210" y="570294"/>
                  </a:lnTo>
                  <a:lnTo>
                    <a:pt x="570294" y="41351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1" name="Google Shape;261;p59"/>
            <p:cNvSpPr/>
            <p:nvPr/>
          </p:nvSpPr>
          <p:spPr>
            <a:xfrm>
              <a:off x="10136822" y="2660523"/>
              <a:ext cx="1463992" cy="1464055"/>
            </a:xfrm>
            <a:custGeom>
              <a:rect b="b" l="l" r="r" t="t"/>
              <a:pathLst>
                <a:path extrusionOk="0" h="1464055" w="1463992">
                  <a:moveTo>
                    <a:pt x="0" y="410972"/>
                  </a:moveTo>
                  <a:lnTo>
                    <a:pt x="762445" y="410972"/>
                  </a:lnTo>
                  <a:lnTo>
                    <a:pt x="0" y="1173480"/>
                  </a:lnTo>
                  <a:lnTo>
                    <a:pt x="290576" y="1464056"/>
                  </a:lnTo>
                  <a:lnTo>
                    <a:pt x="1053021" y="701548"/>
                  </a:lnTo>
                  <a:lnTo>
                    <a:pt x="1053021" y="1464056"/>
                  </a:lnTo>
                  <a:lnTo>
                    <a:pt x="1463993" y="1061656"/>
                  </a:lnTo>
                  <a:lnTo>
                    <a:pt x="1463993" y="0"/>
                  </a:lnTo>
                  <a:lnTo>
                    <a:pt x="402399" y="0"/>
                  </a:lnTo>
                  <a:lnTo>
                    <a:pt x="0" y="41097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2" name="Google Shape;262;p59"/>
            <p:cNvSpPr/>
            <p:nvPr/>
          </p:nvSpPr>
          <p:spPr>
            <a:xfrm>
              <a:off x="8690991" y="5697982"/>
              <a:ext cx="1464055" cy="1160017"/>
            </a:xfrm>
            <a:custGeom>
              <a:rect b="b" l="l" r="r" t="t"/>
              <a:pathLst>
                <a:path extrusionOk="0" h="1160017" w="1464055">
                  <a:moveTo>
                    <a:pt x="1363599" y="1160018"/>
                  </a:moveTo>
                  <a:lnTo>
                    <a:pt x="1464056" y="1061657"/>
                  </a:lnTo>
                  <a:lnTo>
                    <a:pt x="1464056" y="0"/>
                  </a:lnTo>
                  <a:lnTo>
                    <a:pt x="402399" y="0"/>
                  </a:lnTo>
                  <a:lnTo>
                    <a:pt x="0" y="410972"/>
                  </a:lnTo>
                  <a:lnTo>
                    <a:pt x="762508" y="410972"/>
                  </a:lnTo>
                  <a:lnTo>
                    <a:pt x="13462" y="1160018"/>
                  </a:lnTo>
                  <a:lnTo>
                    <a:pt x="594678" y="1160018"/>
                  </a:lnTo>
                  <a:lnTo>
                    <a:pt x="1053084" y="701548"/>
                  </a:lnTo>
                  <a:lnTo>
                    <a:pt x="1053084" y="1160018"/>
                  </a:lnTo>
                  <a:lnTo>
                    <a:pt x="1363599" y="116001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3" name="Google Shape;263;p59"/>
            <p:cNvSpPr/>
            <p:nvPr/>
          </p:nvSpPr>
          <p:spPr>
            <a:xfrm>
              <a:off x="8690991" y="0"/>
              <a:ext cx="907160" cy="628141"/>
            </a:xfrm>
            <a:custGeom>
              <a:rect b="b" l="l" r="r" t="t"/>
              <a:pathLst>
                <a:path extrusionOk="0" h="628141" w="907160">
                  <a:moveTo>
                    <a:pt x="180086" y="628142"/>
                  </a:moveTo>
                  <a:lnTo>
                    <a:pt x="652526" y="155702"/>
                  </a:lnTo>
                  <a:lnTo>
                    <a:pt x="652526" y="628142"/>
                  </a:lnTo>
                  <a:lnTo>
                    <a:pt x="907161" y="378841"/>
                  </a:lnTo>
                  <a:lnTo>
                    <a:pt x="907161" y="0"/>
                  </a:lnTo>
                  <a:lnTo>
                    <a:pt x="448119" y="0"/>
                  </a:lnTo>
                  <a:lnTo>
                    <a:pt x="0" y="448056"/>
                  </a:lnTo>
                  <a:lnTo>
                    <a:pt x="180086" y="628142"/>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4" name="Google Shape;264;p59"/>
            <p:cNvSpPr/>
            <p:nvPr/>
          </p:nvSpPr>
          <p:spPr>
            <a:xfrm>
              <a:off x="10993246" y="1977135"/>
              <a:ext cx="372745" cy="372745"/>
            </a:xfrm>
            <a:custGeom>
              <a:rect b="b" l="l" r="r" t="t"/>
              <a:pathLst>
                <a:path extrusionOk="0" h="372745" w="372745">
                  <a:moveTo>
                    <a:pt x="74041" y="372745"/>
                  </a:moveTo>
                  <a:lnTo>
                    <a:pt x="268097" y="178626"/>
                  </a:lnTo>
                  <a:lnTo>
                    <a:pt x="268097" y="372745"/>
                  </a:lnTo>
                  <a:lnTo>
                    <a:pt x="372745" y="270256"/>
                  </a:lnTo>
                  <a:lnTo>
                    <a:pt x="372745" y="0"/>
                  </a:lnTo>
                  <a:lnTo>
                    <a:pt x="102489" y="0"/>
                  </a:lnTo>
                  <a:lnTo>
                    <a:pt x="0" y="104648"/>
                  </a:lnTo>
                  <a:lnTo>
                    <a:pt x="194120" y="104648"/>
                  </a:lnTo>
                  <a:lnTo>
                    <a:pt x="0" y="298768"/>
                  </a:lnTo>
                  <a:lnTo>
                    <a:pt x="74041"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5" name="Google Shape;265;p59"/>
            <p:cNvSpPr/>
            <p:nvPr/>
          </p:nvSpPr>
          <p:spPr>
            <a:xfrm>
              <a:off x="9723056" y="2038413"/>
              <a:ext cx="570293" cy="570293"/>
            </a:xfrm>
            <a:custGeom>
              <a:rect b="b" l="l" r="r" t="t"/>
              <a:pathLst>
                <a:path extrusionOk="0" h="570293" w="570293">
                  <a:moveTo>
                    <a:pt x="0" y="160083"/>
                  </a:moveTo>
                  <a:lnTo>
                    <a:pt x="296990" y="160083"/>
                  </a:lnTo>
                  <a:lnTo>
                    <a:pt x="0" y="457136"/>
                  </a:lnTo>
                  <a:lnTo>
                    <a:pt x="113221" y="570294"/>
                  </a:lnTo>
                  <a:lnTo>
                    <a:pt x="410211" y="273304"/>
                  </a:lnTo>
                  <a:lnTo>
                    <a:pt x="410211" y="570294"/>
                  </a:lnTo>
                  <a:lnTo>
                    <a:pt x="570294" y="413576"/>
                  </a:lnTo>
                  <a:lnTo>
                    <a:pt x="570294" y="0"/>
                  </a:lnTo>
                  <a:lnTo>
                    <a:pt x="156718" y="0"/>
                  </a:lnTo>
                  <a:lnTo>
                    <a:pt x="0" y="160083"/>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6" name="Google Shape;266;p59"/>
            <p:cNvSpPr/>
            <p:nvPr/>
          </p:nvSpPr>
          <p:spPr>
            <a:xfrm>
              <a:off x="11317478" y="4575683"/>
              <a:ext cx="874521" cy="907097"/>
            </a:xfrm>
            <a:custGeom>
              <a:rect b="b" l="l" r="r" t="t"/>
              <a:pathLst>
                <a:path extrusionOk="0" h="907097" w="874521">
                  <a:moveTo>
                    <a:pt x="874522" y="689737"/>
                  </a:moveTo>
                  <a:lnTo>
                    <a:pt x="874522" y="0"/>
                  </a:lnTo>
                  <a:lnTo>
                    <a:pt x="249301" y="0"/>
                  </a:lnTo>
                  <a:lnTo>
                    <a:pt x="0" y="254635"/>
                  </a:lnTo>
                  <a:lnTo>
                    <a:pt x="472440" y="254635"/>
                  </a:lnTo>
                  <a:lnTo>
                    <a:pt x="0" y="727075"/>
                  </a:lnTo>
                  <a:lnTo>
                    <a:pt x="180022" y="907097"/>
                  </a:lnTo>
                  <a:lnTo>
                    <a:pt x="652463" y="434658"/>
                  </a:lnTo>
                  <a:lnTo>
                    <a:pt x="652463" y="907097"/>
                  </a:lnTo>
                  <a:lnTo>
                    <a:pt x="874522" y="689737"/>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7" name="Google Shape;267;p59"/>
            <p:cNvSpPr/>
            <p:nvPr/>
          </p:nvSpPr>
          <p:spPr>
            <a:xfrm>
              <a:off x="11894439" y="2176017"/>
              <a:ext cx="297560" cy="570293"/>
            </a:xfrm>
            <a:custGeom>
              <a:rect b="b" l="l" r="r" t="t"/>
              <a:pathLst>
                <a:path extrusionOk="0" h="570293" w="297560">
                  <a:moveTo>
                    <a:pt x="0" y="160084"/>
                  </a:moveTo>
                  <a:lnTo>
                    <a:pt x="297053" y="160084"/>
                  </a:lnTo>
                  <a:lnTo>
                    <a:pt x="0" y="457073"/>
                  </a:lnTo>
                  <a:lnTo>
                    <a:pt x="113220" y="570294"/>
                  </a:lnTo>
                  <a:lnTo>
                    <a:pt x="297561" y="385953"/>
                  </a:lnTo>
                  <a:lnTo>
                    <a:pt x="297561" y="0"/>
                  </a:lnTo>
                  <a:lnTo>
                    <a:pt x="156781" y="0"/>
                  </a:lnTo>
                  <a:lnTo>
                    <a:pt x="0" y="16008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8" name="Google Shape;268;p59"/>
            <p:cNvSpPr/>
            <p:nvPr/>
          </p:nvSpPr>
          <p:spPr>
            <a:xfrm>
              <a:off x="9728263" y="955738"/>
              <a:ext cx="372681" cy="372745"/>
            </a:xfrm>
            <a:custGeom>
              <a:rect b="b" l="l" r="r" t="t"/>
              <a:pathLst>
                <a:path extrusionOk="0" h="372745" w="372681">
                  <a:moveTo>
                    <a:pt x="0" y="104648"/>
                  </a:moveTo>
                  <a:lnTo>
                    <a:pt x="194056" y="104648"/>
                  </a:lnTo>
                  <a:lnTo>
                    <a:pt x="0" y="298768"/>
                  </a:lnTo>
                  <a:lnTo>
                    <a:pt x="73914" y="372745"/>
                  </a:lnTo>
                  <a:lnTo>
                    <a:pt x="268033" y="178626"/>
                  </a:lnTo>
                  <a:lnTo>
                    <a:pt x="268033" y="372745"/>
                  </a:lnTo>
                  <a:lnTo>
                    <a:pt x="372681" y="270256"/>
                  </a:lnTo>
                  <a:lnTo>
                    <a:pt x="372681" y="0"/>
                  </a:lnTo>
                  <a:lnTo>
                    <a:pt x="102426" y="0"/>
                  </a:lnTo>
                  <a:lnTo>
                    <a:pt x="0" y="10464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69" name="Google Shape;269;p59"/>
            <p:cNvSpPr/>
            <p:nvPr/>
          </p:nvSpPr>
          <p:spPr>
            <a:xfrm>
              <a:off x="9051543" y="4234053"/>
              <a:ext cx="907098" cy="907097"/>
            </a:xfrm>
            <a:custGeom>
              <a:rect b="b" l="l" r="r" t="t"/>
              <a:pathLst>
                <a:path extrusionOk="0" h="907097" w="907098">
                  <a:moveTo>
                    <a:pt x="907098" y="657796"/>
                  </a:moveTo>
                  <a:lnTo>
                    <a:pt x="907098" y="0"/>
                  </a:lnTo>
                  <a:lnTo>
                    <a:pt x="249301" y="0"/>
                  </a:lnTo>
                  <a:lnTo>
                    <a:pt x="0" y="254635"/>
                  </a:lnTo>
                  <a:lnTo>
                    <a:pt x="472440" y="254635"/>
                  </a:lnTo>
                  <a:lnTo>
                    <a:pt x="0" y="727075"/>
                  </a:lnTo>
                  <a:lnTo>
                    <a:pt x="180023" y="907097"/>
                  </a:lnTo>
                  <a:lnTo>
                    <a:pt x="652463" y="434721"/>
                  </a:lnTo>
                  <a:lnTo>
                    <a:pt x="652463" y="907097"/>
                  </a:lnTo>
                  <a:lnTo>
                    <a:pt x="907098" y="65779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70" name="Google Shape;270;p59"/>
            <p:cNvSpPr/>
            <p:nvPr/>
          </p:nvSpPr>
          <p:spPr>
            <a:xfrm>
              <a:off x="10139426" y="0"/>
              <a:ext cx="2052573" cy="2052573"/>
            </a:xfrm>
            <a:custGeom>
              <a:rect b="b" l="l" r="r" t="t"/>
              <a:pathLst>
                <a:path extrusionOk="0" h="2052573" w="2052573">
                  <a:moveTo>
                    <a:pt x="1069022" y="576136"/>
                  </a:moveTo>
                  <a:lnTo>
                    <a:pt x="0" y="1645158"/>
                  </a:lnTo>
                  <a:lnTo>
                    <a:pt x="407416" y="2052574"/>
                  </a:lnTo>
                  <a:lnTo>
                    <a:pt x="1476439" y="983552"/>
                  </a:lnTo>
                  <a:lnTo>
                    <a:pt x="1476439" y="2052574"/>
                  </a:lnTo>
                  <a:lnTo>
                    <a:pt x="2052574" y="1488440"/>
                  </a:lnTo>
                  <a:lnTo>
                    <a:pt x="2052574" y="0"/>
                  </a:lnTo>
                  <a:lnTo>
                    <a:pt x="564134" y="0"/>
                  </a:lnTo>
                  <a:lnTo>
                    <a:pt x="0" y="576136"/>
                  </a:lnTo>
                  <a:lnTo>
                    <a:pt x="1069022" y="57613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71" name="Google Shape;271;p59"/>
            <p:cNvSpPr/>
            <p:nvPr/>
          </p:nvSpPr>
          <p:spPr>
            <a:xfrm>
              <a:off x="11839575" y="3815651"/>
              <a:ext cx="352425" cy="372745"/>
            </a:xfrm>
            <a:custGeom>
              <a:rect b="b" l="l" r="r" t="t"/>
              <a:pathLst>
                <a:path extrusionOk="0" h="372745" w="352425">
                  <a:moveTo>
                    <a:pt x="73978" y="372745"/>
                  </a:moveTo>
                  <a:lnTo>
                    <a:pt x="268097" y="178626"/>
                  </a:lnTo>
                  <a:lnTo>
                    <a:pt x="268097" y="372745"/>
                  </a:lnTo>
                  <a:lnTo>
                    <a:pt x="352425" y="290132"/>
                  </a:lnTo>
                  <a:lnTo>
                    <a:pt x="352425" y="0"/>
                  </a:lnTo>
                  <a:lnTo>
                    <a:pt x="102426" y="0"/>
                  </a:lnTo>
                  <a:lnTo>
                    <a:pt x="0" y="104648"/>
                  </a:lnTo>
                  <a:lnTo>
                    <a:pt x="194119" y="104648"/>
                  </a:lnTo>
                  <a:lnTo>
                    <a:pt x="0" y="298767"/>
                  </a:lnTo>
                  <a:lnTo>
                    <a:pt x="73978" y="372745"/>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72" name="Google Shape;272;p59"/>
            <p:cNvSpPr/>
            <p:nvPr/>
          </p:nvSpPr>
          <p:spPr>
            <a:xfrm>
              <a:off x="8979661" y="1889632"/>
              <a:ext cx="372681" cy="372681"/>
            </a:xfrm>
            <a:custGeom>
              <a:rect b="b" l="l" r="r" t="t"/>
              <a:pathLst>
                <a:path extrusionOk="0" h="372681" w="372681">
                  <a:moveTo>
                    <a:pt x="372682" y="270256"/>
                  </a:moveTo>
                  <a:lnTo>
                    <a:pt x="372682" y="0"/>
                  </a:lnTo>
                  <a:lnTo>
                    <a:pt x="102426" y="0"/>
                  </a:lnTo>
                  <a:lnTo>
                    <a:pt x="0" y="104585"/>
                  </a:lnTo>
                  <a:lnTo>
                    <a:pt x="194119" y="104585"/>
                  </a:lnTo>
                  <a:lnTo>
                    <a:pt x="0" y="298704"/>
                  </a:lnTo>
                  <a:lnTo>
                    <a:pt x="73978" y="372682"/>
                  </a:lnTo>
                  <a:lnTo>
                    <a:pt x="268097" y="178562"/>
                  </a:lnTo>
                  <a:lnTo>
                    <a:pt x="268097" y="372682"/>
                  </a:lnTo>
                  <a:lnTo>
                    <a:pt x="372682" y="270256"/>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73" name="Google Shape;273;p59"/>
            <p:cNvSpPr/>
            <p:nvPr/>
          </p:nvSpPr>
          <p:spPr>
            <a:xfrm>
              <a:off x="8690991" y="2678810"/>
              <a:ext cx="907160" cy="907097"/>
            </a:xfrm>
            <a:custGeom>
              <a:rect b="b" l="l" r="r" t="t"/>
              <a:pathLst>
                <a:path extrusionOk="0" h="907097" w="907160">
                  <a:moveTo>
                    <a:pt x="180086" y="907098"/>
                  </a:moveTo>
                  <a:lnTo>
                    <a:pt x="652526" y="434658"/>
                  </a:lnTo>
                  <a:lnTo>
                    <a:pt x="652526" y="907098"/>
                  </a:lnTo>
                  <a:lnTo>
                    <a:pt x="907161" y="657797"/>
                  </a:lnTo>
                  <a:lnTo>
                    <a:pt x="907161" y="0"/>
                  </a:lnTo>
                  <a:lnTo>
                    <a:pt x="249365" y="0"/>
                  </a:lnTo>
                  <a:lnTo>
                    <a:pt x="0" y="254635"/>
                  </a:lnTo>
                  <a:lnTo>
                    <a:pt x="472440" y="254635"/>
                  </a:lnTo>
                  <a:lnTo>
                    <a:pt x="0" y="727075"/>
                  </a:lnTo>
                  <a:lnTo>
                    <a:pt x="180086" y="907098"/>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74" name="Google Shape;274;p59"/>
            <p:cNvSpPr/>
            <p:nvPr/>
          </p:nvSpPr>
          <p:spPr>
            <a:xfrm>
              <a:off x="8690991" y="962215"/>
              <a:ext cx="570293" cy="570293"/>
            </a:xfrm>
            <a:custGeom>
              <a:rect b="b" l="l" r="r" t="t"/>
              <a:pathLst>
                <a:path extrusionOk="0" h="570293" w="570293">
                  <a:moveTo>
                    <a:pt x="113220" y="570294"/>
                  </a:moveTo>
                  <a:lnTo>
                    <a:pt x="410210" y="273241"/>
                  </a:lnTo>
                  <a:lnTo>
                    <a:pt x="410210" y="570294"/>
                  </a:lnTo>
                  <a:lnTo>
                    <a:pt x="570293" y="413512"/>
                  </a:lnTo>
                  <a:lnTo>
                    <a:pt x="570293" y="0"/>
                  </a:lnTo>
                  <a:lnTo>
                    <a:pt x="156781" y="0"/>
                  </a:lnTo>
                  <a:lnTo>
                    <a:pt x="0" y="160084"/>
                  </a:lnTo>
                  <a:lnTo>
                    <a:pt x="297052" y="160084"/>
                  </a:lnTo>
                  <a:lnTo>
                    <a:pt x="0" y="457073"/>
                  </a:lnTo>
                  <a:lnTo>
                    <a:pt x="113220" y="570294"/>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grpSp>
      <p:sp>
        <p:nvSpPr>
          <p:cNvPr id="275" name="Google Shape;275;p59"/>
          <p:cNvSpPr txBox="1"/>
          <p:nvPr>
            <p:ph idx="1" type="body"/>
          </p:nvPr>
        </p:nvSpPr>
        <p:spPr>
          <a:xfrm>
            <a:off x="1140400" y="1458200"/>
            <a:ext cx="8634900" cy="4076700"/>
          </a:xfrm>
          <a:prstGeom prst="rect">
            <a:avLst/>
          </a:prstGeom>
          <a:noFill/>
          <a:ln>
            <a:noFill/>
          </a:ln>
        </p:spPr>
        <p:txBody>
          <a:bodyPr anchorCtr="0" anchor="t" bIns="0" lIns="0" spcFirstLastPara="1" rIns="0" wrap="square" tIns="0">
            <a:noAutofit/>
          </a:bodyPr>
          <a:lstStyle>
            <a:lvl1pPr indent="-527050" lvl="0" marL="457200" algn="l">
              <a:lnSpc>
                <a:spcPct val="115000"/>
              </a:lnSpc>
              <a:spcBef>
                <a:spcPts val="0"/>
              </a:spcBef>
              <a:spcAft>
                <a:spcPts val="0"/>
              </a:spcAft>
              <a:buSzPts val="4700"/>
              <a:buChar char="➔"/>
              <a:defRPr sz="4700"/>
            </a:lvl1pPr>
            <a:lvl2pPr indent="-527050" lvl="1" marL="914400" algn="l">
              <a:lnSpc>
                <a:spcPct val="115000"/>
              </a:lnSpc>
              <a:spcBef>
                <a:spcPts val="1100"/>
              </a:spcBef>
              <a:spcAft>
                <a:spcPts val="0"/>
              </a:spcAft>
              <a:buSzPts val="4700"/>
              <a:buChar char="⇾"/>
              <a:defRPr sz="4700"/>
            </a:lvl2pPr>
            <a:lvl3pPr indent="-527050" lvl="2" marL="1371600" algn="l">
              <a:lnSpc>
                <a:spcPct val="115000"/>
              </a:lnSpc>
              <a:spcBef>
                <a:spcPts val="1100"/>
              </a:spcBef>
              <a:spcAft>
                <a:spcPts val="0"/>
              </a:spcAft>
              <a:buSzPts val="4700"/>
              <a:buChar char="■"/>
              <a:defRPr sz="4700"/>
            </a:lvl3pPr>
            <a:lvl4pPr indent="-527050" lvl="3" marL="1828800" algn="l">
              <a:lnSpc>
                <a:spcPct val="115000"/>
              </a:lnSpc>
              <a:spcBef>
                <a:spcPts val="1100"/>
              </a:spcBef>
              <a:spcAft>
                <a:spcPts val="0"/>
              </a:spcAft>
              <a:buSzPts val="4700"/>
              <a:buChar char="●"/>
              <a:defRPr sz="4700"/>
            </a:lvl4pPr>
            <a:lvl5pPr indent="-527050" lvl="4" marL="2286000" algn="l">
              <a:lnSpc>
                <a:spcPct val="115000"/>
              </a:lnSpc>
              <a:spcBef>
                <a:spcPts val="1100"/>
              </a:spcBef>
              <a:spcAft>
                <a:spcPts val="0"/>
              </a:spcAft>
              <a:buSzPts val="4700"/>
              <a:buChar char="○"/>
              <a:defRPr sz="4700"/>
            </a:lvl5pPr>
            <a:lvl6pPr indent="-527050" lvl="5" marL="2743200" algn="l">
              <a:lnSpc>
                <a:spcPct val="115000"/>
              </a:lnSpc>
              <a:spcBef>
                <a:spcPts val="1100"/>
              </a:spcBef>
              <a:spcAft>
                <a:spcPts val="0"/>
              </a:spcAft>
              <a:buSzPts val="4700"/>
              <a:buChar char="■"/>
              <a:defRPr sz="4700"/>
            </a:lvl6pPr>
            <a:lvl7pPr indent="-527050" lvl="6" marL="3200400" algn="l">
              <a:lnSpc>
                <a:spcPct val="115000"/>
              </a:lnSpc>
              <a:spcBef>
                <a:spcPts val="1100"/>
              </a:spcBef>
              <a:spcAft>
                <a:spcPts val="0"/>
              </a:spcAft>
              <a:buSzPts val="4700"/>
              <a:buChar char="●"/>
              <a:defRPr sz="4700"/>
            </a:lvl7pPr>
            <a:lvl8pPr indent="-527050" lvl="7" marL="3657600" algn="l">
              <a:lnSpc>
                <a:spcPct val="115000"/>
              </a:lnSpc>
              <a:spcBef>
                <a:spcPts val="1100"/>
              </a:spcBef>
              <a:spcAft>
                <a:spcPts val="0"/>
              </a:spcAft>
              <a:buSzPts val="4700"/>
              <a:buChar char="○"/>
              <a:defRPr sz="4700"/>
            </a:lvl8pPr>
            <a:lvl9pPr indent="-527050" lvl="8" marL="4114800" algn="l">
              <a:lnSpc>
                <a:spcPct val="115000"/>
              </a:lnSpc>
              <a:spcBef>
                <a:spcPts val="1100"/>
              </a:spcBef>
              <a:spcAft>
                <a:spcPts val="1100"/>
              </a:spcAft>
              <a:buSzPts val="4700"/>
              <a:buChar char="■"/>
              <a:defRPr sz="4700"/>
            </a:lvl9pPr>
          </a:lstStyle>
          <a:p/>
        </p:txBody>
      </p:sp>
      <p:sp>
        <p:nvSpPr>
          <p:cNvPr id="276" name="Google Shape;276;p59"/>
          <p:cNvSpPr txBox="1"/>
          <p:nvPr/>
        </p:nvSpPr>
        <p:spPr>
          <a:xfrm>
            <a:off x="432300" y="1140733"/>
            <a:ext cx="873300" cy="871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0"/>
              <a:buFont typeface="Arial"/>
              <a:buNone/>
            </a:pPr>
            <a:r>
              <a:rPr b="0" i="0" lang="en-US" sz="12800" u="none" cap="none" strike="noStrike">
                <a:solidFill>
                  <a:srgbClr val="000000"/>
                </a:solidFill>
                <a:latin typeface="Arial"/>
                <a:ea typeface="Arial"/>
                <a:cs typeface="Arial"/>
                <a:sym typeface="Arial"/>
              </a:rPr>
              <a:t>“</a:t>
            </a:r>
            <a:endParaRPr b="0" i="0" sz="12800" u="none" cap="none" strike="noStrike">
              <a:solidFill>
                <a:srgbClr val="000000"/>
              </a:solidFill>
              <a:latin typeface="Arial"/>
              <a:ea typeface="Arial"/>
              <a:cs typeface="Arial"/>
              <a:sym typeface="Arial"/>
            </a:endParaRPr>
          </a:p>
        </p:txBody>
      </p:sp>
      <p:sp>
        <p:nvSpPr>
          <p:cNvPr id="277" name="Google Shape;277;p59"/>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78" name="Shape 278"/>
        <p:cNvGrpSpPr/>
        <p:nvPr/>
      </p:nvGrpSpPr>
      <p:grpSpPr>
        <a:xfrm>
          <a:off x="0" y="0"/>
          <a:ext cx="0" cy="0"/>
          <a:chOff x="0" y="0"/>
          <a:chExt cx="0" cy="0"/>
        </a:xfrm>
      </p:grpSpPr>
      <p:sp>
        <p:nvSpPr>
          <p:cNvPr id="279" name="Google Shape;279;p60"/>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80" name="Google Shape;280;p60"/>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Font typeface="Impact"/>
              <a:buNone/>
              <a:defRPr>
                <a:latin typeface="Impact"/>
                <a:ea typeface="Impact"/>
                <a:cs typeface="Impact"/>
                <a:sym typeface="Impact"/>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281" name="Google Shape;281;p60"/>
          <p:cNvSpPr txBox="1"/>
          <p:nvPr>
            <p:ph idx="1" type="body"/>
          </p:nvPr>
        </p:nvSpPr>
        <p:spPr>
          <a:xfrm>
            <a:off x="1140400" y="2341307"/>
            <a:ext cx="8160000" cy="3509100"/>
          </a:xfrm>
          <a:prstGeom prst="rect">
            <a:avLst/>
          </a:prstGeom>
          <a:noFill/>
          <a:ln>
            <a:noFill/>
          </a:ln>
        </p:spPr>
        <p:txBody>
          <a:bodyPr anchorCtr="0" anchor="t" bIns="0" lIns="0" spcFirstLastPara="1" rIns="0" wrap="square" tIns="0">
            <a:noAutofit/>
          </a:bodyPr>
          <a:lstStyle>
            <a:lvl1pPr indent="-400050" lvl="0" marL="457200" algn="l">
              <a:lnSpc>
                <a:spcPct val="115000"/>
              </a:lnSpc>
              <a:spcBef>
                <a:spcPts val="0"/>
              </a:spcBef>
              <a:spcAft>
                <a:spcPts val="0"/>
              </a:spcAft>
              <a:buSzPts val="2700"/>
              <a:buChar char="➔"/>
              <a:defRPr/>
            </a:lvl1pPr>
            <a:lvl2pPr indent="-400050" lvl="1" marL="914400" algn="l">
              <a:lnSpc>
                <a:spcPct val="115000"/>
              </a:lnSpc>
              <a:spcBef>
                <a:spcPts val="1100"/>
              </a:spcBef>
              <a:spcAft>
                <a:spcPts val="0"/>
              </a:spcAft>
              <a:buSzPts val="2700"/>
              <a:buChar char="⇾"/>
              <a:defRPr/>
            </a:lvl2pPr>
            <a:lvl3pPr indent="-400050" lvl="2" marL="1371600" algn="l">
              <a:lnSpc>
                <a:spcPct val="115000"/>
              </a:lnSpc>
              <a:spcBef>
                <a:spcPts val="1100"/>
              </a:spcBef>
              <a:spcAft>
                <a:spcPts val="0"/>
              </a:spcAft>
              <a:buSzPts val="2700"/>
              <a:buChar char="■"/>
              <a:defRPr/>
            </a:lvl3pPr>
            <a:lvl4pPr indent="-400050" lvl="3" marL="1828800" algn="l">
              <a:lnSpc>
                <a:spcPct val="115000"/>
              </a:lnSpc>
              <a:spcBef>
                <a:spcPts val="1100"/>
              </a:spcBef>
              <a:spcAft>
                <a:spcPts val="0"/>
              </a:spcAft>
              <a:buSzPts val="2700"/>
              <a:buChar char="●"/>
              <a:defRPr/>
            </a:lvl4pPr>
            <a:lvl5pPr indent="-400050" lvl="4" marL="2286000" algn="l">
              <a:lnSpc>
                <a:spcPct val="115000"/>
              </a:lnSpc>
              <a:spcBef>
                <a:spcPts val="1100"/>
              </a:spcBef>
              <a:spcAft>
                <a:spcPts val="0"/>
              </a:spcAft>
              <a:buSzPts val="2700"/>
              <a:buChar char="○"/>
              <a:defRPr/>
            </a:lvl5pPr>
            <a:lvl6pPr indent="-400050" lvl="5" marL="2743200" algn="l">
              <a:lnSpc>
                <a:spcPct val="115000"/>
              </a:lnSpc>
              <a:spcBef>
                <a:spcPts val="1100"/>
              </a:spcBef>
              <a:spcAft>
                <a:spcPts val="0"/>
              </a:spcAft>
              <a:buSzPts val="2700"/>
              <a:buChar char="■"/>
              <a:defRPr/>
            </a:lvl6pPr>
            <a:lvl7pPr indent="-400050" lvl="6" marL="3200400" algn="l">
              <a:lnSpc>
                <a:spcPct val="115000"/>
              </a:lnSpc>
              <a:spcBef>
                <a:spcPts val="1100"/>
              </a:spcBef>
              <a:spcAft>
                <a:spcPts val="0"/>
              </a:spcAft>
              <a:buSzPts val="2700"/>
              <a:buChar char="●"/>
              <a:defRPr/>
            </a:lvl7pPr>
            <a:lvl8pPr indent="-400050" lvl="7" marL="3657600" algn="l">
              <a:lnSpc>
                <a:spcPct val="115000"/>
              </a:lnSpc>
              <a:spcBef>
                <a:spcPts val="1100"/>
              </a:spcBef>
              <a:spcAft>
                <a:spcPts val="0"/>
              </a:spcAft>
              <a:buSzPts val="2700"/>
              <a:buChar char="○"/>
              <a:defRPr/>
            </a:lvl8pPr>
            <a:lvl9pPr indent="-400050" lvl="8" marL="4114800" algn="l">
              <a:lnSpc>
                <a:spcPct val="115000"/>
              </a:lnSpc>
              <a:spcBef>
                <a:spcPts val="1100"/>
              </a:spcBef>
              <a:spcAft>
                <a:spcPts val="1100"/>
              </a:spcAft>
              <a:buSzPts val="2700"/>
              <a:buChar char="■"/>
              <a:defRPr/>
            </a:lvl9pPr>
          </a:lstStyle>
          <a:p/>
        </p:txBody>
      </p:sp>
      <p:sp>
        <p:nvSpPr>
          <p:cNvPr id="282" name="Google Shape;282;p60"/>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83" name="Shape 283"/>
        <p:cNvGrpSpPr/>
        <p:nvPr/>
      </p:nvGrpSpPr>
      <p:grpSpPr>
        <a:xfrm>
          <a:off x="0" y="0"/>
          <a:ext cx="0" cy="0"/>
          <a:chOff x="0" y="0"/>
          <a:chExt cx="0" cy="0"/>
        </a:xfrm>
      </p:grpSpPr>
      <p:sp>
        <p:nvSpPr>
          <p:cNvPr id="284" name="Google Shape;284;p61"/>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85" name="Google Shape;285;p61"/>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Font typeface="Impact"/>
              <a:buNone/>
              <a:defRPr>
                <a:latin typeface="Impact"/>
                <a:ea typeface="Impact"/>
                <a:cs typeface="Impact"/>
                <a:sym typeface="Impact"/>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286" name="Google Shape;286;p61"/>
          <p:cNvSpPr txBox="1"/>
          <p:nvPr>
            <p:ph idx="1" type="body"/>
          </p:nvPr>
        </p:nvSpPr>
        <p:spPr>
          <a:xfrm>
            <a:off x="1140367" y="2341300"/>
            <a:ext cx="3812400" cy="40215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1100"/>
              </a:spcBef>
              <a:spcAft>
                <a:spcPts val="0"/>
              </a:spcAft>
              <a:buSzPts val="2400"/>
              <a:buChar char="⇾"/>
              <a:defRPr sz="2400"/>
            </a:lvl2pPr>
            <a:lvl3pPr indent="-381000" lvl="2" marL="1371600" algn="l">
              <a:lnSpc>
                <a:spcPct val="115000"/>
              </a:lnSpc>
              <a:spcBef>
                <a:spcPts val="1100"/>
              </a:spcBef>
              <a:spcAft>
                <a:spcPts val="0"/>
              </a:spcAft>
              <a:buSzPts val="2400"/>
              <a:buChar char="■"/>
              <a:defRPr sz="2400"/>
            </a:lvl3pPr>
            <a:lvl4pPr indent="-381000" lvl="3" marL="1828800" algn="l">
              <a:lnSpc>
                <a:spcPct val="115000"/>
              </a:lnSpc>
              <a:spcBef>
                <a:spcPts val="1100"/>
              </a:spcBef>
              <a:spcAft>
                <a:spcPts val="0"/>
              </a:spcAft>
              <a:buSzPts val="2400"/>
              <a:buChar char="●"/>
              <a:defRPr sz="2400"/>
            </a:lvl4pPr>
            <a:lvl5pPr indent="-381000" lvl="4" marL="2286000" algn="l">
              <a:lnSpc>
                <a:spcPct val="115000"/>
              </a:lnSpc>
              <a:spcBef>
                <a:spcPts val="1100"/>
              </a:spcBef>
              <a:spcAft>
                <a:spcPts val="0"/>
              </a:spcAft>
              <a:buSzPts val="2400"/>
              <a:buChar char="○"/>
              <a:defRPr sz="2400"/>
            </a:lvl5pPr>
            <a:lvl6pPr indent="-381000" lvl="5" marL="2743200" algn="l">
              <a:lnSpc>
                <a:spcPct val="115000"/>
              </a:lnSpc>
              <a:spcBef>
                <a:spcPts val="1100"/>
              </a:spcBef>
              <a:spcAft>
                <a:spcPts val="0"/>
              </a:spcAft>
              <a:buSzPts val="2400"/>
              <a:buChar char="■"/>
              <a:defRPr sz="2400"/>
            </a:lvl6pPr>
            <a:lvl7pPr indent="-381000" lvl="6" marL="3200400" algn="l">
              <a:lnSpc>
                <a:spcPct val="115000"/>
              </a:lnSpc>
              <a:spcBef>
                <a:spcPts val="1100"/>
              </a:spcBef>
              <a:spcAft>
                <a:spcPts val="0"/>
              </a:spcAft>
              <a:buSzPts val="2400"/>
              <a:buChar char="●"/>
              <a:defRPr sz="2400"/>
            </a:lvl7pPr>
            <a:lvl8pPr indent="-381000" lvl="7" marL="3657600" algn="l">
              <a:lnSpc>
                <a:spcPct val="115000"/>
              </a:lnSpc>
              <a:spcBef>
                <a:spcPts val="1100"/>
              </a:spcBef>
              <a:spcAft>
                <a:spcPts val="0"/>
              </a:spcAft>
              <a:buSzPts val="2400"/>
              <a:buChar char="○"/>
              <a:defRPr sz="2400"/>
            </a:lvl8pPr>
            <a:lvl9pPr indent="-381000" lvl="8" marL="4114800" algn="l">
              <a:lnSpc>
                <a:spcPct val="115000"/>
              </a:lnSpc>
              <a:spcBef>
                <a:spcPts val="1100"/>
              </a:spcBef>
              <a:spcAft>
                <a:spcPts val="1100"/>
              </a:spcAft>
              <a:buSzPts val="2400"/>
              <a:buChar char="■"/>
              <a:defRPr sz="2400"/>
            </a:lvl9pPr>
          </a:lstStyle>
          <a:p/>
        </p:txBody>
      </p:sp>
      <p:sp>
        <p:nvSpPr>
          <p:cNvPr id="287" name="Google Shape;287;p61"/>
          <p:cNvSpPr txBox="1"/>
          <p:nvPr>
            <p:ph idx="2" type="body"/>
          </p:nvPr>
        </p:nvSpPr>
        <p:spPr>
          <a:xfrm>
            <a:off x="5487790" y="2341300"/>
            <a:ext cx="3812400" cy="4021500"/>
          </a:xfrm>
          <a:prstGeom prst="rect">
            <a:avLst/>
          </a:prstGeom>
          <a:noFill/>
          <a:ln>
            <a:noFill/>
          </a:ln>
        </p:spPr>
        <p:txBody>
          <a:bodyPr anchorCtr="0" anchor="t" bIns="0" lIns="0" spcFirstLastPara="1" rIns="0" wrap="square" tIns="0">
            <a:no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1100"/>
              </a:spcBef>
              <a:spcAft>
                <a:spcPts val="0"/>
              </a:spcAft>
              <a:buSzPts val="2400"/>
              <a:buChar char="⇾"/>
              <a:defRPr sz="2400"/>
            </a:lvl2pPr>
            <a:lvl3pPr indent="-381000" lvl="2" marL="1371600" algn="l">
              <a:lnSpc>
                <a:spcPct val="115000"/>
              </a:lnSpc>
              <a:spcBef>
                <a:spcPts val="1100"/>
              </a:spcBef>
              <a:spcAft>
                <a:spcPts val="0"/>
              </a:spcAft>
              <a:buSzPts val="2400"/>
              <a:buChar char="■"/>
              <a:defRPr sz="2400"/>
            </a:lvl3pPr>
            <a:lvl4pPr indent="-381000" lvl="3" marL="1828800" algn="l">
              <a:lnSpc>
                <a:spcPct val="115000"/>
              </a:lnSpc>
              <a:spcBef>
                <a:spcPts val="1100"/>
              </a:spcBef>
              <a:spcAft>
                <a:spcPts val="0"/>
              </a:spcAft>
              <a:buSzPts val="2400"/>
              <a:buChar char="●"/>
              <a:defRPr sz="2400"/>
            </a:lvl4pPr>
            <a:lvl5pPr indent="-381000" lvl="4" marL="2286000" algn="l">
              <a:lnSpc>
                <a:spcPct val="115000"/>
              </a:lnSpc>
              <a:spcBef>
                <a:spcPts val="1100"/>
              </a:spcBef>
              <a:spcAft>
                <a:spcPts val="0"/>
              </a:spcAft>
              <a:buSzPts val="2400"/>
              <a:buChar char="○"/>
              <a:defRPr sz="2400"/>
            </a:lvl5pPr>
            <a:lvl6pPr indent="-381000" lvl="5" marL="2743200" algn="l">
              <a:lnSpc>
                <a:spcPct val="115000"/>
              </a:lnSpc>
              <a:spcBef>
                <a:spcPts val="1100"/>
              </a:spcBef>
              <a:spcAft>
                <a:spcPts val="0"/>
              </a:spcAft>
              <a:buSzPts val="2400"/>
              <a:buChar char="■"/>
              <a:defRPr sz="2400"/>
            </a:lvl6pPr>
            <a:lvl7pPr indent="-381000" lvl="6" marL="3200400" algn="l">
              <a:lnSpc>
                <a:spcPct val="115000"/>
              </a:lnSpc>
              <a:spcBef>
                <a:spcPts val="1100"/>
              </a:spcBef>
              <a:spcAft>
                <a:spcPts val="0"/>
              </a:spcAft>
              <a:buSzPts val="2400"/>
              <a:buChar char="●"/>
              <a:defRPr sz="2400"/>
            </a:lvl7pPr>
            <a:lvl8pPr indent="-381000" lvl="7" marL="3657600" algn="l">
              <a:lnSpc>
                <a:spcPct val="115000"/>
              </a:lnSpc>
              <a:spcBef>
                <a:spcPts val="1100"/>
              </a:spcBef>
              <a:spcAft>
                <a:spcPts val="0"/>
              </a:spcAft>
              <a:buSzPts val="2400"/>
              <a:buChar char="○"/>
              <a:defRPr sz="2400"/>
            </a:lvl8pPr>
            <a:lvl9pPr indent="-381000" lvl="8" marL="4114800" algn="l">
              <a:lnSpc>
                <a:spcPct val="115000"/>
              </a:lnSpc>
              <a:spcBef>
                <a:spcPts val="1100"/>
              </a:spcBef>
              <a:spcAft>
                <a:spcPts val="1100"/>
              </a:spcAft>
              <a:buSzPts val="2400"/>
              <a:buChar char="■"/>
              <a:defRPr sz="2400"/>
            </a:lvl9pPr>
          </a:lstStyle>
          <a:p/>
        </p:txBody>
      </p:sp>
      <p:sp>
        <p:nvSpPr>
          <p:cNvPr id="288" name="Google Shape;288;p61"/>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89" name="Shape 289"/>
        <p:cNvGrpSpPr/>
        <p:nvPr/>
      </p:nvGrpSpPr>
      <p:grpSpPr>
        <a:xfrm>
          <a:off x="0" y="0"/>
          <a:ext cx="0" cy="0"/>
          <a:chOff x="0" y="0"/>
          <a:chExt cx="0" cy="0"/>
        </a:xfrm>
      </p:grpSpPr>
      <p:sp>
        <p:nvSpPr>
          <p:cNvPr id="290" name="Google Shape;290;p62"/>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91" name="Google Shape;291;p62"/>
          <p:cNvSpPr txBox="1"/>
          <p:nvPr>
            <p:ph type="title"/>
          </p:nvPr>
        </p:nvSpPr>
        <p:spPr>
          <a:xfrm>
            <a:off x="1140400" y="1154467"/>
            <a:ext cx="9911100" cy="670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800"/>
              <a:buNone/>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p:txBody>
      </p:sp>
      <p:sp>
        <p:nvSpPr>
          <p:cNvPr id="292" name="Google Shape;292;p62"/>
          <p:cNvSpPr txBox="1"/>
          <p:nvPr>
            <p:ph idx="1" type="body"/>
          </p:nvPr>
        </p:nvSpPr>
        <p:spPr>
          <a:xfrm>
            <a:off x="1140400" y="2341300"/>
            <a:ext cx="3087600" cy="4021500"/>
          </a:xfrm>
          <a:prstGeom prst="rect">
            <a:avLst/>
          </a:prstGeom>
          <a:noFill/>
          <a:ln>
            <a:noFill/>
          </a:ln>
        </p:spPr>
        <p:txBody>
          <a:bodyPr anchorCtr="0" anchor="t" bIns="0" lIns="0" spcFirstLastPara="1" rIns="0" wrap="square" tIns="0">
            <a:noAutofit/>
          </a:bodyPr>
          <a:lstStyle>
            <a:lvl1pPr indent="-361950" lvl="0" marL="457200" algn="l">
              <a:lnSpc>
                <a:spcPct val="115000"/>
              </a:lnSpc>
              <a:spcBef>
                <a:spcPts val="0"/>
              </a:spcBef>
              <a:spcAft>
                <a:spcPts val="0"/>
              </a:spcAft>
              <a:buSzPts val="2100"/>
              <a:buChar char="➔"/>
              <a:defRPr sz="2100"/>
            </a:lvl1pPr>
            <a:lvl2pPr indent="-361950" lvl="1" marL="914400" algn="l">
              <a:lnSpc>
                <a:spcPct val="115000"/>
              </a:lnSpc>
              <a:spcBef>
                <a:spcPts val="1100"/>
              </a:spcBef>
              <a:spcAft>
                <a:spcPts val="0"/>
              </a:spcAft>
              <a:buSzPts val="2100"/>
              <a:buChar char="⇾"/>
              <a:defRPr sz="2100"/>
            </a:lvl2pPr>
            <a:lvl3pPr indent="-361950" lvl="2" marL="1371600" algn="l">
              <a:lnSpc>
                <a:spcPct val="115000"/>
              </a:lnSpc>
              <a:spcBef>
                <a:spcPts val="1100"/>
              </a:spcBef>
              <a:spcAft>
                <a:spcPts val="0"/>
              </a:spcAft>
              <a:buSzPts val="2100"/>
              <a:buChar char="■"/>
              <a:defRPr sz="2100"/>
            </a:lvl3pPr>
            <a:lvl4pPr indent="-361950" lvl="3" marL="1828800" algn="l">
              <a:lnSpc>
                <a:spcPct val="115000"/>
              </a:lnSpc>
              <a:spcBef>
                <a:spcPts val="1100"/>
              </a:spcBef>
              <a:spcAft>
                <a:spcPts val="0"/>
              </a:spcAft>
              <a:buSzPts val="2100"/>
              <a:buChar char="●"/>
              <a:defRPr sz="2100"/>
            </a:lvl4pPr>
            <a:lvl5pPr indent="-361950" lvl="4" marL="2286000" algn="l">
              <a:lnSpc>
                <a:spcPct val="115000"/>
              </a:lnSpc>
              <a:spcBef>
                <a:spcPts val="1100"/>
              </a:spcBef>
              <a:spcAft>
                <a:spcPts val="0"/>
              </a:spcAft>
              <a:buSzPts val="2100"/>
              <a:buChar char="○"/>
              <a:defRPr sz="2100"/>
            </a:lvl5pPr>
            <a:lvl6pPr indent="-361950" lvl="5" marL="2743200" algn="l">
              <a:lnSpc>
                <a:spcPct val="115000"/>
              </a:lnSpc>
              <a:spcBef>
                <a:spcPts val="1100"/>
              </a:spcBef>
              <a:spcAft>
                <a:spcPts val="0"/>
              </a:spcAft>
              <a:buSzPts val="2100"/>
              <a:buChar char="■"/>
              <a:defRPr sz="2100"/>
            </a:lvl6pPr>
            <a:lvl7pPr indent="-361950" lvl="6" marL="3200400" algn="l">
              <a:lnSpc>
                <a:spcPct val="115000"/>
              </a:lnSpc>
              <a:spcBef>
                <a:spcPts val="1100"/>
              </a:spcBef>
              <a:spcAft>
                <a:spcPts val="0"/>
              </a:spcAft>
              <a:buSzPts val="2100"/>
              <a:buChar char="●"/>
              <a:defRPr sz="2100"/>
            </a:lvl7pPr>
            <a:lvl8pPr indent="-361950" lvl="7" marL="3657600" algn="l">
              <a:lnSpc>
                <a:spcPct val="115000"/>
              </a:lnSpc>
              <a:spcBef>
                <a:spcPts val="1100"/>
              </a:spcBef>
              <a:spcAft>
                <a:spcPts val="0"/>
              </a:spcAft>
              <a:buSzPts val="2100"/>
              <a:buChar char="○"/>
              <a:defRPr sz="2100"/>
            </a:lvl8pPr>
            <a:lvl9pPr indent="-361950" lvl="8" marL="4114800" algn="l">
              <a:lnSpc>
                <a:spcPct val="115000"/>
              </a:lnSpc>
              <a:spcBef>
                <a:spcPts val="1100"/>
              </a:spcBef>
              <a:spcAft>
                <a:spcPts val="1100"/>
              </a:spcAft>
              <a:buSzPts val="2100"/>
              <a:buChar char="■"/>
              <a:defRPr sz="2100"/>
            </a:lvl9pPr>
          </a:lstStyle>
          <a:p/>
        </p:txBody>
      </p:sp>
      <p:sp>
        <p:nvSpPr>
          <p:cNvPr id="293" name="Google Shape;293;p62"/>
          <p:cNvSpPr txBox="1"/>
          <p:nvPr>
            <p:ph idx="2" type="body"/>
          </p:nvPr>
        </p:nvSpPr>
        <p:spPr>
          <a:xfrm>
            <a:off x="4552265" y="2341300"/>
            <a:ext cx="3087600" cy="4021500"/>
          </a:xfrm>
          <a:prstGeom prst="rect">
            <a:avLst/>
          </a:prstGeom>
          <a:noFill/>
          <a:ln>
            <a:noFill/>
          </a:ln>
        </p:spPr>
        <p:txBody>
          <a:bodyPr anchorCtr="0" anchor="t" bIns="0" lIns="0" spcFirstLastPara="1" rIns="0" wrap="square" tIns="0">
            <a:noAutofit/>
          </a:bodyPr>
          <a:lstStyle>
            <a:lvl1pPr indent="-361950" lvl="0" marL="457200" algn="l">
              <a:lnSpc>
                <a:spcPct val="115000"/>
              </a:lnSpc>
              <a:spcBef>
                <a:spcPts val="0"/>
              </a:spcBef>
              <a:spcAft>
                <a:spcPts val="0"/>
              </a:spcAft>
              <a:buSzPts val="2100"/>
              <a:buChar char="➔"/>
              <a:defRPr sz="2100"/>
            </a:lvl1pPr>
            <a:lvl2pPr indent="-361950" lvl="1" marL="914400" algn="l">
              <a:lnSpc>
                <a:spcPct val="115000"/>
              </a:lnSpc>
              <a:spcBef>
                <a:spcPts val="1100"/>
              </a:spcBef>
              <a:spcAft>
                <a:spcPts val="0"/>
              </a:spcAft>
              <a:buSzPts val="2100"/>
              <a:buChar char="⇾"/>
              <a:defRPr sz="2100"/>
            </a:lvl2pPr>
            <a:lvl3pPr indent="-361950" lvl="2" marL="1371600" algn="l">
              <a:lnSpc>
                <a:spcPct val="115000"/>
              </a:lnSpc>
              <a:spcBef>
                <a:spcPts val="1100"/>
              </a:spcBef>
              <a:spcAft>
                <a:spcPts val="0"/>
              </a:spcAft>
              <a:buSzPts val="2100"/>
              <a:buChar char="■"/>
              <a:defRPr sz="2100"/>
            </a:lvl3pPr>
            <a:lvl4pPr indent="-361950" lvl="3" marL="1828800" algn="l">
              <a:lnSpc>
                <a:spcPct val="115000"/>
              </a:lnSpc>
              <a:spcBef>
                <a:spcPts val="1100"/>
              </a:spcBef>
              <a:spcAft>
                <a:spcPts val="0"/>
              </a:spcAft>
              <a:buSzPts val="2100"/>
              <a:buChar char="●"/>
              <a:defRPr sz="2100"/>
            </a:lvl4pPr>
            <a:lvl5pPr indent="-361950" lvl="4" marL="2286000" algn="l">
              <a:lnSpc>
                <a:spcPct val="115000"/>
              </a:lnSpc>
              <a:spcBef>
                <a:spcPts val="1100"/>
              </a:spcBef>
              <a:spcAft>
                <a:spcPts val="0"/>
              </a:spcAft>
              <a:buSzPts val="2100"/>
              <a:buChar char="○"/>
              <a:defRPr sz="2100"/>
            </a:lvl5pPr>
            <a:lvl6pPr indent="-361950" lvl="5" marL="2743200" algn="l">
              <a:lnSpc>
                <a:spcPct val="115000"/>
              </a:lnSpc>
              <a:spcBef>
                <a:spcPts val="1100"/>
              </a:spcBef>
              <a:spcAft>
                <a:spcPts val="0"/>
              </a:spcAft>
              <a:buSzPts val="2100"/>
              <a:buChar char="■"/>
              <a:defRPr sz="2100"/>
            </a:lvl6pPr>
            <a:lvl7pPr indent="-361950" lvl="6" marL="3200400" algn="l">
              <a:lnSpc>
                <a:spcPct val="115000"/>
              </a:lnSpc>
              <a:spcBef>
                <a:spcPts val="1100"/>
              </a:spcBef>
              <a:spcAft>
                <a:spcPts val="0"/>
              </a:spcAft>
              <a:buSzPts val="2100"/>
              <a:buChar char="●"/>
              <a:defRPr sz="2100"/>
            </a:lvl7pPr>
            <a:lvl8pPr indent="-361950" lvl="7" marL="3657600" algn="l">
              <a:lnSpc>
                <a:spcPct val="115000"/>
              </a:lnSpc>
              <a:spcBef>
                <a:spcPts val="1100"/>
              </a:spcBef>
              <a:spcAft>
                <a:spcPts val="0"/>
              </a:spcAft>
              <a:buSzPts val="2100"/>
              <a:buChar char="○"/>
              <a:defRPr sz="2100"/>
            </a:lvl8pPr>
            <a:lvl9pPr indent="-361950" lvl="8" marL="4114800" algn="l">
              <a:lnSpc>
                <a:spcPct val="115000"/>
              </a:lnSpc>
              <a:spcBef>
                <a:spcPts val="1100"/>
              </a:spcBef>
              <a:spcAft>
                <a:spcPts val="1100"/>
              </a:spcAft>
              <a:buSzPts val="2100"/>
              <a:buChar char="■"/>
              <a:defRPr sz="2100"/>
            </a:lvl9pPr>
          </a:lstStyle>
          <a:p/>
        </p:txBody>
      </p:sp>
      <p:sp>
        <p:nvSpPr>
          <p:cNvPr id="294" name="Google Shape;294;p62"/>
          <p:cNvSpPr txBox="1"/>
          <p:nvPr>
            <p:ph idx="3" type="body"/>
          </p:nvPr>
        </p:nvSpPr>
        <p:spPr>
          <a:xfrm>
            <a:off x="7964130" y="2341300"/>
            <a:ext cx="3087600" cy="4021500"/>
          </a:xfrm>
          <a:prstGeom prst="rect">
            <a:avLst/>
          </a:prstGeom>
          <a:noFill/>
          <a:ln>
            <a:noFill/>
          </a:ln>
        </p:spPr>
        <p:txBody>
          <a:bodyPr anchorCtr="0" anchor="t" bIns="0" lIns="0" spcFirstLastPara="1" rIns="0" wrap="square" tIns="0">
            <a:noAutofit/>
          </a:bodyPr>
          <a:lstStyle>
            <a:lvl1pPr indent="-361950" lvl="0" marL="457200" algn="l">
              <a:lnSpc>
                <a:spcPct val="115000"/>
              </a:lnSpc>
              <a:spcBef>
                <a:spcPts val="0"/>
              </a:spcBef>
              <a:spcAft>
                <a:spcPts val="0"/>
              </a:spcAft>
              <a:buSzPts val="2100"/>
              <a:buChar char="➔"/>
              <a:defRPr sz="2100"/>
            </a:lvl1pPr>
            <a:lvl2pPr indent="-361950" lvl="1" marL="914400" algn="l">
              <a:lnSpc>
                <a:spcPct val="115000"/>
              </a:lnSpc>
              <a:spcBef>
                <a:spcPts val="1100"/>
              </a:spcBef>
              <a:spcAft>
                <a:spcPts val="0"/>
              </a:spcAft>
              <a:buSzPts val="2100"/>
              <a:buChar char="⇾"/>
              <a:defRPr sz="2100"/>
            </a:lvl2pPr>
            <a:lvl3pPr indent="-361950" lvl="2" marL="1371600" algn="l">
              <a:lnSpc>
                <a:spcPct val="115000"/>
              </a:lnSpc>
              <a:spcBef>
                <a:spcPts val="1100"/>
              </a:spcBef>
              <a:spcAft>
                <a:spcPts val="0"/>
              </a:spcAft>
              <a:buSzPts val="2100"/>
              <a:buChar char="■"/>
              <a:defRPr sz="2100"/>
            </a:lvl3pPr>
            <a:lvl4pPr indent="-361950" lvl="3" marL="1828800" algn="l">
              <a:lnSpc>
                <a:spcPct val="115000"/>
              </a:lnSpc>
              <a:spcBef>
                <a:spcPts val="1100"/>
              </a:spcBef>
              <a:spcAft>
                <a:spcPts val="0"/>
              </a:spcAft>
              <a:buSzPts val="2100"/>
              <a:buChar char="●"/>
              <a:defRPr sz="2100"/>
            </a:lvl4pPr>
            <a:lvl5pPr indent="-361950" lvl="4" marL="2286000" algn="l">
              <a:lnSpc>
                <a:spcPct val="115000"/>
              </a:lnSpc>
              <a:spcBef>
                <a:spcPts val="1100"/>
              </a:spcBef>
              <a:spcAft>
                <a:spcPts val="0"/>
              </a:spcAft>
              <a:buSzPts val="2100"/>
              <a:buChar char="○"/>
              <a:defRPr sz="2100"/>
            </a:lvl5pPr>
            <a:lvl6pPr indent="-361950" lvl="5" marL="2743200" algn="l">
              <a:lnSpc>
                <a:spcPct val="115000"/>
              </a:lnSpc>
              <a:spcBef>
                <a:spcPts val="1100"/>
              </a:spcBef>
              <a:spcAft>
                <a:spcPts val="0"/>
              </a:spcAft>
              <a:buSzPts val="2100"/>
              <a:buChar char="■"/>
              <a:defRPr sz="2100"/>
            </a:lvl6pPr>
            <a:lvl7pPr indent="-361950" lvl="6" marL="3200400" algn="l">
              <a:lnSpc>
                <a:spcPct val="115000"/>
              </a:lnSpc>
              <a:spcBef>
                <a:spcPts val="1100"/>
              </a:spcBef>
              <a:spcAft>
                <a:spcPts val="0"/>
              </a:spcAft>
              <a:buSzPts val="2100"/>
              <a:buChar char="●"/>
              <a:defRPr sz="2100"/>
            </a:lvl7pPr>
            <a:lvl8pPr indent="-361950" lvl="7" marL="3657600" algn="l">
              <a:lnSpc>
                <a:spcPct val="115000"/>
              </a:lnSpc>
              <a:spcBef>
                <a:spcPts val="1100"/>
              </a:spcBef>
              <a:spcAft>
                <a:spcPts val="0"/>
              </a:spcAft>
              <a:buSzPts val="2100"/>
              <a:buChar char="○"/>
              <a:defRPr sz="2100"/>
            </a:lvl8pPr>
            <a:lvl9pPr indent="-361950" lvl="8" marL="4114800" algn="l">
              <a:lnSpc>
                <a:spcPct val="115000"/>
              </a:lnSpc>
              <a:spcBef>
                <a:spcPts val="1100"/>
              </a:spcBef>
              <a:spcAft>
                <a:spcPts val="1100"/>
              </a:spcAft>
              <a:buSzPts val="2100"/>
              <a:buChar char="■"/>
              <a:defRPr sz="2100"/>
            </a:lvl9pPr>
          </a:lstStyle>
          <a:p/>
        </p:txBody>
      </p:sp>
      <p:sp>
        <p:nvSpPr>
          <p:cNvPr id="295" name="Google Shape;295;p62"/>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6" name="Shape 296"/>
        <p:cNvGrpSpPr/>
        <p:nvPr/>
      </p:nvGrpSpPr>
      <p:grpSpPr>
        <a:xfrm>
          <a:off x="0" y="0"/>
          <a:ext cx="0" cy="0"/>
          <a:chOff x="0" y="0"/>
          <a:chExt cx="0" cy="0"/>
        </a:xfrm>
      </p:grpSpPr>
      <p:sp>
        <p:nvSpPr>
          <p:cNvPr id="297" name="Google Shape;297;p63"/>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accen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298" name="Google Shape;298;p63"/>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9" name="Shape 299"/>
        <p:cNvGrpSpPr/>
        <p:nvPr/>
      </p:nvGrpSpPr>
      <p:grpSpPr>
        <a:xfrm>
          <a:off x="0" y="0"/>
          <a:ext cx="0" cy="0"/>
          <a:chOff x="0" y="0"/>
          <a:chExt cx="0" cy="0"/>
        </a:xfrm>
      </p:grpSpPr>
      <p:sp>
        <p:nvSpPr>
          <p:cNvPr id="300" name="Google Shape;300;p64"/>
          <p:cNvSpPr/>
          <p:nvPr/>
        </p:nvSpPr>
        <p:spPr>
          <a:xfrm>
            <a:off x="0" y="6727600"/>
            <a:ext cx="12192000" cy="1305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1" name="Google Shape;301;p64"/>
          <p:cNvSpPr txBox="1"/>
          <p:nvPr>
            <p:ph type="title"/>
          </p:nvPr>
        </p:nvSpPr>
        <p:spPr>
          <a:xfrm>
            <a:off x="653667" y="600200"/>
            <a:ext cx="7838400" cy="5454300"/>
          </a:xfrm>
          <a:prstGeom prst="rect">
            <a:avLst/>
          </a:prstGeom>
        </p:spPr>
        <p:txBody>
          <a:bodyPr anchorCtr="0" anchor="ctr" bIns="0" lIns="0" spcFirstLastPara="1" rIns="0" wrap="square" tIns="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02" name="Google Shape;302;p64"/>
          <p:cNvSpPr txBox="1"/>
          <p:nvPr>
            <p:ph idx="12" type="sldNum"/>
          </p:nvPr>
        </p:nvSpPr>
        <p:spPr>
          <a:xfrm>
            <a:off x="11296610" y="6217622"/>
            <a:ext cx="731700" cy="524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CUSTOM_4">
    <p:spTree>
      <p:nvGrpSpPr>
        <p:cNvPr id="303" name="Shape 303"/>
        <p:cNvGrpSpPr/>
        <p:nvPr/>
      </p:nvGrpSpPr>
      <p:grpSpPr>
        <a:xfrm>
          <a:off x="0" y="0"/>
          <a:ext cx="0" cy="0"/>
          <a:chOff x="0" y="0"/>
          <a:chExt cx="0" cy="0"/>
        </a:xfrm>
      </p:grpSpPr>
      <p:sp>
        <p:nvSpPr>
          <p:cNvPr id="304" name="Google Shape;304;p65"/>
          <p:cNvSpPr txBox="1"/>
          <p:nvPr>
            <p:ph idx="12" type="sldNum"/>
          </p:nvPr>
        </p:nvSpPr>
        <p:spPr>
          <a:xfrm>
            <a:off x="11205833" y="6257834"/>
            <a:ext cx="731700" cy="400500"/>
          </a:xfrm>
          <a:prstGeom prst="rect">
            <a:avLst/>
          </a:prstGeom>
        </p:spPr>
        <p:txBody>
          <a:bodyPr anchorCtr="0" anchor="ctr" bIns="121900" lIns="121900" spcFirstLastPara="1" rIns="121900" wrap="square" tIns="12190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5" name="Shape 305"/>
        <p:cNvGrpSpPr/>
        <p:nvPr/>
      </p:nvGrpSpPr>
      <p:grpSpPr>
        <a:xfrm>
          <a:off x="0" y="0"/>
          <a:ext cx="0" cy="0"/>
          <a:chOff x="0" y="0"/>
          <a:chExt cx="0" cy="0"/>
        </a:xfrm>
      </p:grpSpPr>
      <p:sp>
        <p:nvSpPr>
          <p:cNvPr id="306" name="Google Shape;306;p66"/>
          <p:cNvSpPr txBox="1"/>
          <p:nvPr>
            <p:ph type="title"/>
          </p:nvPr>
        </p:nvSpPr>
        <p:spPr>
          <a:xfrm>
            <a:off x="6369979" y="365125"/>
            <a:ext cx="3878100" cy="13257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3100"/>
              <a:buFont typeface="Open Sans"/>
              <a:buNone/>
              <a:defRPr b="1" i="0" sz="3100" u="none" cap="none" strike="noStrike">
                <a:solidFill>
                  <a:schemeClr val="lt1"/>
                </a:solidFill>
                <a:latin typeface="Open Sans"/>
                <a:ea typeface="Open Sans"/>
                <a:cs typeface="Open Sans"/>
                <a:sym typeface="Open Sans"/>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307" name="Google Shape;307;p66"/>
          <p:cNvSpPr txBox="1"/>
          <p:nvPr>
            <p:ph idx="1" type="subTitle"/>
          </p:nvPr>
        </p:nvSpPr>
        <p:spPr>
          <a:xfrm>
            <a:off x="499439" y="934375"/>
            <a:ext cx="4656900" cy="43119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100"/>
              </a:spcBef>
              <a:spcAft>
                <a:spcPts val="0"/>
              </a:spcAft>
              <a:buClr>
                <a:srgbClr val="595959"/>
              </a:buClr>
              <a:buSzPts val="1900"/>
              <a:buFont typeface="Arial"/>
              <a:buChar char="•"/>
              <a:defRPr b="0" i="0" sz="1900" u="none" cap="none" strike="noStrike">
                <a:solidFill>
                  <a:srgbClr val="595959"/>
                </a:solidFill>
                <a:latin typeface="Open Sans"/>
                <a:ea typeface="Open Sans"/>
                <a:cs typeface="Open Sans"/>
                <a:sym typeface="Open Sans"/>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1900"/>
              <a:buFont typeface="Arial"/>
              <a:buNone/>
              <a:defRPr b="0" i="0" sz="19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308" name="Google Shape;308;p66"/>
          <p:cNvSpPr txBox="1"/>
          <p:nvPr>
            <p:ph idx="2" type="body"/>
          </p:nvPr>
        </p:nvSpPr>
        <p:spPr>
          <a:xfrm>
            <a:off x="6369978" y="1938338"/>
            <a:ext cx="3878100" cy="25068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100"/>
              </a:spcBef>
              <a:spcAft>
                <a:spcPts val="0"/>
              </a:spcAft>
              <a:buClr>
                <a:srgbClr val="1B435A"/>
              </a:buClr>
              <a:buSzPts val="1900"/>
              <a:buFont typeface="Arial"/>
              <a:buNone/>
              <a:defRPr b="0" i="0" sz="1900" u="none" cap="none" strike="noStrike">
                <a:solidFill>
                  <a:srgbClr val="1B435A"/>
                </a:solidFill>
                <a:latin typeface="Open Sans"/>
                <a:ea typeface="Open Sans"/>
                <a:cs typeface="Open Sans"/>
                <a:sym typeface="Open Sans"/>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Open Sans"/>
                <a:ea typeface="Open Sans"/>
                <a:cs typeface="Open Sans"/>
                <a:sym typeface="Open Sans"/>
              </a:defRPr>
            </a:lvl2pPr>
            <a:lvl3pPr indent="-228600" lvl="2" marL="1371600" marR="0" algn="l">
              <a:lnSpc>
                <a:spcPct val="90000"/>
              </a:lnSpc>
              <a:spcBef>
                <a:spcPts val="500"/>
              </a:spcBef>
              <a:spcAft>
                <a:spcPts val="0"/>
              </a:spcAft>
              <a:buClr>
                <a:schemeClr val="lt1"/>
              </a:buClr>
              <a:buSzPts val="1900"/>
              <a:buFont typeface="Arial"/>
              <a:buNone/>
              <a:defRPr b="0" i="0" sz="1900" u="none" cap="none" strike="noStrike">
                <a:solidFill>
                  <a:schemeClr val="lt1"/>
                </a:solidFill>
                <a:latin typeface="Open Sans"/>
                <a:ea typeface="Open Sans"/>
                <a:cs typeface="Open Sans"/>
                <a:sym typeface="Open Sans"/>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Subtle">
  <p:cSld name="BLANK_2">
    <p:spTree>
      <p:nvGrpSpPr>
        <p:cNvPr id="35" name="Shape 35"/>
        <p:cNvGrpSpPr/>
        <p:nvPr/>
      </p:nvGrpSpPr>
      <p:grpSpPr>
        <a:xfrm>
          <a:off x="0" y="0"/>
          <a:ext cx="0" cy="0"/>
          <a:chOff x="0" y="0"/>
          <a:chExt cx="0" cy="0"/>
        </a:xfrm>
      </p:grpSpPr>
      <p:sp>
        <p:nvSpPr>
          <p:cNvPr id="36" name="Google Shape;36;p7"/>
          <p:cNvSpPr/>
          <p:nvPr/>
        </p:nvSpPr>
        <p:spPr>
          <a:xfrm>
            <a:off x="4128899" y="0"/>
            <a:ext cx="8063103" cy="6847649"/>
          </a:xfrm>
          <a:custGeom>
            <a:rect b="b" l="l" r="r" t="t"/>
            <a:pathLst>
              <a:path extrusionOk="0" h="6847649" w="8063103">
                <a:moveTo>
                  <a:pt x="3697478" y="0"/>
                </a:moveTo>
                <a:lnTo>
                  <a:pt x="2042795" y="1689926"/>
                </a:lnTo>
                <a:lnTo>
                  <a:pt x="5178235" y="1689926"/>
                </a:lnTo>
                <a:lnTo>
                  <a:pt x="0" y="6847650"/>
                </a:lnTo>
                <a:lnTo>
                  <a:pt x="2412429" y="6847650"/>
                </a:lnTo>
                <a:lnTo>
                  <a:pt x="6373178" y="2884869"/>
                </a:lnTo>
                <a:lnTo>
                  <a:pt x="6373178" y="6020308"/>
                </a:lnTo>
                <a:lnTo>
                  <a:pt x="8063103" y="4365625"/>
                </a:lnTo>
                <a:lnTo>
                  <a:pt x="8063103" y="0"/>
                </a:lnTo>
                <a:lnTo>
                  <a:pt x="3697478" y="0"/>
                </a:lnTo>
                <a:close/>
              </a:path>
            </a:pathLst>
          </a:custGeom>
          <a:solidFill>
            <a:schemeClr val="lt2"/>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sp>
        <p:nvSpPr>
          <p:cNvPr id="37" name="Google Shape;37;p7"/>
          <p:cNvSpPr txBox="1"/>
          <p:nvPr>
            <p:ph idx="12" type="sldNum"/>
          </p:nvPr>
        </p:nvSpPr>
        <p:spPr>
          <a:xfrm>
            <a:off x="11307445" y="6333134"/>
            <a:ext cx="731700" cy="5247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309" name="Shape 309"/>
        <p:cNvGrpSpPr/>
        <p:nvPr/>
      </p:nvGrpSpPr>
      <p:grpSpPr>
        <a:xfrm>
          <a:off x="0" y="0"/>
          <a:ext cx="0" cy="0"/>
          <a:chOff x="0" y="0"/>
          <a:chExt cx="0" cy="0"/>
        </a:xfrm>
      </p:grpSpPr>
      <p:sp>
        <p:nvSpPr>
          <p:cNvPr id="310" name="Google Shape;310;p67"/>
          <p:cNvSpPr txBox="1"/>
          <p:nvPr>
            <p:ph type="title"/>
          </p:nvPr>
        </p:nvSpPr>
        <p:spPr>
          <a:xfrm>
            <a:off x="838200" y="524933"/>
            <a:ext cx="10515600" cy="1166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rgbClr val="8ABE57"/>
              </a:buClr>
              <a:buSzPts val="6000"/>
              <a:buFont typeface="Open Sans"/>
              <a:buNone/>
              <a:defRPr b="1" i="0" sz="6000" u="none" cap="none" strike="noStrike">
                <a:solidFill>
                  <a:srgbClr val="8ABE57"/>
                </a:solidFill>
                <a:latin typeface="Open Sans"/>
                <a:ea typeface="Open Sans"/>
                <a:cs typeface="Open Sans"/>
                <a:sym typeface="Open Sans"/>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311" name="Google Shape;311;p67"/>
          <p:cNvSpPr txBox="1"/>
          <p:nvPr>
            <p:ph idx="1" type="body"/>
          </p:nvPr>
        </p:nvSpPr>
        <p:spPr>
          <a:xfrm>
            <a:off x="838200" y="1825625"/>
            <a:ext cx="10515600" cy="38385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100"/>
              </a:spcBef>
              <a:spcAft>
                <a:spcPts val="0"/>
              </a:spcAft>
              <a:buClr>
                <a:srgbClr val="595959"/>
              </a:buClr>
              <a:buSzPts val="2800"/>
              <a:buFont typeface="Arial"/>
              <a:buChar char="•"/>
              <a:defRPr b="0" i="0" sz="2800" u="none" cap="none" strike="noStrike">
                <a:solidFill>
                  <a:srgbClr val="595959"/>
                </a:solidFill>
                <a:latin typeface="Open Sans"/>
                <a:ea typeface="Open Sans"/>
                <a:cs typeface="Open Sans"/>
                <a:sym typeface="Open Sans"/>
              </a:defRPr>
            </a:lvl1pPr>
            <a:lvl2pPr indent="-381000" lvl="1" marL="914400" marR="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Open Sans"/>
                <a:ea typeface="Open Sans"/>
                <a:cs typeface="Open Sans"/>
                <a:sym typeface="Open Sans"/>
              </a:defRPr>
            </a:lvl2pPr>
            <a:lvl3pPr indent="-355600" lvl="2" marL="1371600" marR="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Open Sans"/>
                <a:ea typeface="Open Sans"/>
                <a:cs typeface="Open Sans"/>
                <a:sym typeface="Open Sans"/>
              </a:defRPr>
            </a:lvl3pPr>
            <a:lvl4pPr indent="-349250" lvl="3" marL="1828800" marR="0" algn="l">
              <a:lnSpc>
                <a:spcPct val="90000"/>
              </a:lnSpc>
              <a:spcBef>
                <a:spcPts val="500"/>
              </a:spcBef>
              <a:spcAft>
                <a:spcPts val="0"/>
              </a:spcAft>
              <a:buClr>
                <a:srgbClr val="595959"/>
              </a:buClr>
              <a:buSzPts val="1900"/>
              <a:buFont typeface="Arial"/>
              <a:buChar char="•"/>
              <a:defRPr b="0" i="0" sz="1900" u="none" cap="none" strike="noStrike">
                <a:solidFill>
                  <a:srgbClr val="595959"/>
                </a:solidFill>
                <a:latin typeface="Open Sans"/>
                <a:ea typeface="Open Sans"/>
                <a:cs typeface="Open Sans"/>
                <a:sym typeface="Open Sans"/>
              </a:defRPr>
            </a:lvl4pPr>
            <a:lvl5pPr indent="-349250" lvl="4" marL="2286000" marR="0" algn="l">
              <a:lnSpc>
                <a:spcPct val="90000"/>
              </a:lnSpc>
              <a:spcBef>
                <a:spcPts val="500"/>
              </a:spcBef>
              <a:spcAft>
                <a:spcPts val="0"/>
              </a:spcAft>
              <a:buClr>
                <a:srgbClr val="595959"/>
              </a:buClr>
              <a:buSzPts val="1900"/>
              <a:buFont typeface="Arial"/>
              <a:buChar char="•"/>
              <a:defRPr b="0" i="0" sz="1900" u="none" cap="none" strike="noStrike">
                <a:solidFill>
                  <a:srgbClr val="595959"/>
                </a:solidFill>
                <a:latin typeface="Open Sans"/>
                <a:ea typeface="Open Sans"/>
                <a:cs typeface="Open Sans"/>
                <a:sym typeface="Open Sans"/>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text box ">
  <p:cSld name="Title and one text box ">
    <p:spTree>
      <p:nvGrpSpPr>
        <p:cNvPr id="312" name="Shape 312"/>
        <p:cNvGrpSpPr/>
        <p:nvPr/>
      </p:nvGrpSpPr>
      <p:grpSpPr>
        <a:xfrm>
          <a:off x="0" y="0"/>
          <a:ext cx="0" cy="0"/>
          <a:chOff x="0" y="0"/>
          <a:chExt cx="0" cy="0"/>
        </a:xfrm>
      </p:grpSpPr>
      <p:sp>
        <p:nvSpPr>
          <p:cNvPr id="313" name="Google Shape;313;p68"/>
          <p:cNvSpPr txBox="1"/>
          <p:nvPr>
            <p:ph idx="11" type="ftr"/>
          </p:nvPr>
        </p:nvSpPr>
        <p:spPr>
          <a:xfrm>
            <a:off x="4165601" y="6447284"/>
            <a:ext cx="38607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500"/>
              <a:buNone/>
              <a:defRPr sz="1500"/>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p:txBody>
      </p:sp>
      <p:sp>
        <p:nvSpPr>
          <p:cNvPr id="314" name="Google Shape;314;p68"/>
          <p:cNvSpPr txBox="1"/>
          <p:nvPr>
            <p:ph type="title"/>
          </p:nvPr>
        </p:nvSpPr>
        <p:spPr>
          <a:xfrm>
            <a:off x="909302" y="274638"/>
            <a:ext cx="10323300" cy="851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315" name="Google Shape;315;p68"/>
          <p:cNvSpPr txBox="1"/>
          <p:nvPr>
            <p:ph idx="1" type="body"/>
          </p:nvPr>
        </p:nvSpPr>
        <p:spPr>
          <a:xfrm>
            <a:off x="909302" y="1436915"/>
            <a:ext cx="10323300" cy="44451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1100"/>
              </a:spcAft>
              <a:buClr>
                <a:schemeClr val="dk1"/>
              </a:buClr>
              <a:buSzPts val="1900"/>
              <a:buChar char="■"/>
              <a:defRPr/>
            </a:lvl9pPr>
          </a:lstStyle>
          <a:p/>
        </p:txBody>
      </p:sp>
      <p:pic>
        <p:nvPicPr>
          <p:cNvPr id="316" name="Google Shape;316;p68"/>
          <p:cNvPicPr preferRelativeResize="0"/>
          <p:nvPr/>
        </p:nvPicPr>
        <p:blipFill rotWithShape="1">
          <a:blip r:embed="rId2">
            <a:alphaModFix/>
          </a:blip>
          <a:srcRect b="0" l="0" r="0" t="0"/>
          <a:stretch/>
        </p:blipFill>
        <p:spPr>
          <a:xfrm>
            <a:off x="9609491" y="6391077"/>
            <a:ext cx="2425590" cy="38111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17" name="Shape 317"/>
        <p:cNvGrpSpPr/>
        <p:nvPr/>
      </p:nvGrpSpPr>
      <p:grpSpPr>
        <a:xfrm>
          <a:off x="0" y="0"/>
          <a:ext cx="0" cy="0"/>
          <a:chOff x="0" y="0"/>
          <a:chExt cx="0" cy="0"/>
        </a:xfrm>
      </p:grpSpPr>
      <p:sp>
        <p:nvSpPr>
          <p:cNvPr id="318" name="Google Shape;318;p69"/>
          <p:cNvSpPr/>
          <p:nvPr>
            <p:ph idx="2" type="pic"/>
          </p:nvPr>
        </p:nvSpPr>
        <p:spPr>
          <a:xfrm>
            <a:off x="0" y="0"/>
            <a:ext cx="12192000"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319" name="Shape 319"/>
        <p:cNvGrpSpPr/>
        <p:nvPr/>
      </p:nvGrpSpPr>
      <p:grpSpPr>
        <a:xfrm>
          <a:off x="0" y="0"/>
          <a:ext cx="0" cy="0"/>
          <a:chOff x="0" y="0"/>
          <a:chExt cx="0" cy="0"/>
        </a:xfrm>
      </p:grpSpPr>
      <p:sp>
        <p:nvSpPr>
          <p:cNvPr id="320" name="Google Shape;320;p70"/>
          <p:cNvSpPr/>
          <p:nvPr>
            <p:ph idx="2" type="pic"/>
          </p:nvPr>
        </p:nvSpPr>
        <p:spPr>
          <a:xfrm>
            <a:off x="8085221" y="0"/>
            <a:ext cx="5727900" cy="6858000"/>
          </a:xfrm>
          <a:prstGeom prst="roundRect">
            <a:avLst>
              <a:gd fmla="val 7568" name="adj"/>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21" name="Shape 321"/>
        <p:cNvGrpSpPr/>
        <p:nvPr/>
      </p:nvGrpSpPr>
      <p:grpSpPr>
        <a:xfrm>
          <a:off x="0" y="0"/>
          <a:ext cx="0" cy="0"/>
          <a:chOff x="0" y="0"/>
          <a:chExt cx="0" cy="0"/>
        </a:xfrm>
      </p:grpSpPr>
      <p:sp>
        <p:nvSpPr>
          <p:cNvPr id="322" name="Google Shape;322;p71"/>
          <p:cNvSpPr/>
          <p:nvPr>
            <p:ph idx="2" type="pic"/>
          </p:nvPr>
        </p:nvSpPr>
        <p:spPr>
          <a:xfrm>
            <a:off x="0" y="0"/>
            <a:ext cx="4485300"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323" name="Shape 323"/>
        <p:cNvGrpSpPr/>
        <p:nvPr/>
      </p:nvGrpSpPr>
      <p:grpSpPr>
        <a:xfrm>
          <a:off x="0" y="0"/>
          <a:ext cx="0" cy="0"/>
          <a:chOff x="0" y="0"/>
          <a:chExt cx="0" cy="0"/>
        </a:xfrm>
      </p:grpSpPr>
      <p:sp>
        <p:nvSpPr>
          <p:cNvPr id="324" name="Google Shape;324;p72"/>
          <p:cNvSpPr/>
          <p:nvPr>
            <p:ph idx="2" type="pic"/>
          </p:nvPr>
        </p:nvSpPr>
        <p:spPr>
          <a:xfrm>
            <a:off x="7075264" y="982844"/>
            <a:ext cx="4137600" cy="48924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sion">
  <p:cSld name="Vision">
    <p:spTree>
      <p:nvGrpSpPr>
        <p:cNvPr id="325" name="Shape 325"/>
        <p:cNvGrpSpPr/>
        <p:nvPr/>
      </p:nvGrpSpPr>
      <p:grpSpPr>
        <a:xfrm>
          <a:off x="0" y="0"/>
          <a:ext cx="0" cy="0"/>
          <a:chOff x="0" y="0"/>
          <a:chExt cx="0" cy="0"/>
        </a:xfrm>
      </p:grpSpPr>
      <p:sp>
        <p:nvSpPr>
          <p:cNvPr id="326" name="Google Shape;326;p73"/>
          <p:cNvSpPr/>
          <p:nvPr>
            <p:ph idx="2" type="pic"/>
          </p:nvPr>
        </p:nvSpPr>
        <p:spPr>
          <a:xfrm>
            <a:off x="0" y="685800"/>
            <a:ext cx="12192000" cy="5486400"/>
          </a:xfrm>
          <a:prstGeom prst="rect">
            <a:avLst/>
          </a:prstGeom>
          <a:noFill/>
          <a:ln>
            <a:noFill/>
          </a:ln>
        </p:spPr>
      </p:sp>
      <p:sp>
        <p:nvSpPr>
          <p:cNvPr id="327" name="Google Shape;327;p73"/>
          <p:cNvSpPr/>
          <p:nvPr>
            <p:ph idx="3" type="pic"/>
          </p:nvPr>
        </p:nvSpPr>
        <p:spPr>
          <a:xfrm>
            <a:off x="609600" y="685800"/>
            <a:ext cx="6415200" cy="54864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42" name="Shape 42"/>
        <p:cNvGrpSpPr/>
        <p:nvPr/>
      </p:nvGrpSpPr>
      <p:grpSpPr>
        <a:xfrm>
          <a:off x="0" y="0"/>
          <a:ext cx="0" cy="0"/>
          <a:chOff x="0" y="0"/>
          <a:chExt cx="0" cy="0"/>
        </a:xfrm>
      </p:grpSpPr>
      <p:sp>
        <p:nvSpPr>
          <p:cNvPr id="43" name="Google Shape;43;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4" name="Google Shape;44;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5" name="Shape 45"/>
        <p:cNvGrpSpPr/>
        <p:nvPr/>
      </p:nvGrpSpPr>
      <p:grpSpPr>
        <a:xfrm>
          <a:off x="0" y="0"/>
          <a:ext cx="0" cy="0"/>
          <a:chOff x="0" y="0"/>
          <a:chExt cx="0" cy="0"/>
        </a:xfrm>
      </p:grpSpPr>
      <p:sp>
        <p:nvSpPr>
          <p:cNvPr id="46" name="Google Shape;46;p10"/>
          <p:cNvSpPr txBox="1"/>
          <p:nvPr>
            <p:ph type="title"/>
          </p:nvPr>
        </p:nvSpPr>
        <p:spPr>
          <a:xfrm>
            <a:off x="838200" y="365125"/>
            <a:ext cx="8564418"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 name="Google Shape;47;p10"/>
          <p:cNvSpPr txBox="1"/>
          <p:nvPr>
            <p:ph idx="1" type="body"/>
          </p:nvPr>
        </p:nvSpPr>
        <p:spPr>
          <a:xfrm>
            <a:off x="838200" y="1825625"/>
            <a:ext cx="8564418"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52" name="Shape 52"/>
        <p:cNvGrpSpPr/>
        <p:nvPr/>
      </p:nvGrpSpPr>
      <p:grpSpPr>
        <a:xfrm>
          <a:off x="0" y="0"/>
          <a:ext cx="0" cy="0"/>
          <a:chOff x="0" y="0"/>
          <a:chExt cx="0" cy="0"/>
        </a:xfrm>
      </p:grpSpPr>
      <p:sp>
        <p:nvSpPr>
          <p:cNvPr id="53" name="Google Shape;53;p1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 name="Google Shape;54;p1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5" name="Shape 55"/>
        <p:cNvGrpSpPr/>
        <p:nvPr/>
      </p:nvGrpSpPr>
      <p:grpSpPr>
        <a:xfrm>
          <a:off x="0" y="0"/>
          <a:ext cx="0" cy="0"/>
          <a:chOff x="0" y="0"/>
          <a:chExt cx="0" cy="0"/>
        </a:xfrm>
      </p:grpSpPr>
      <p:sp>
        <p:nvSpPr>
          <p:cNvPr id="56" name="Google Shape;56;p13"/>
          <p:cNvSpPr txBox="1"/>
          <p:nvPr>
            <p:ph type="title"/>
          </p:nvPr>
        </p:nvSpPr>
        <p:spPr>
          <a:xfrm>
            <a:off x="838200" y="365125"/>
            <a:ext cx="8564418"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6"/>
              </a:buClr>
              <a:buSzPts val="6000"/>
              <a:buFont typeface="Open Sans"/>
              <a:buNone/>
              <a:defRPr b="1" i="0" sz="6000" u="none" cap="none" strike="noStrike">
                <a:solidFill>
                  <a:schemeClr val="accent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 name="Google Shape;57;p13"/>
          <p:cNvSpPr txBox="1"/>
          <p:nvPr>
            <p:ph idx="1" type="body"/>
          </p:nvPr>
        </p:nvSpPr>
        <p:spPr>
          <a:xfrm>
            <a:off x="838200" y="1825625"/>
            <a:ext cx="8564418"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theme" Target="../theme/theme14.xml"/></Relationships>
</file>

<file path=ppt/slideMasters/_rels/slideMaster10.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theme" Target="../theme/theme4.xml"/></Relationships>
</file>

<file path=ppt/slideMasters/_rels/slideMaster1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theme" Target="../theme/theme18.xml"/></Relationships>
</file>

<file path=ppt/slideMasters/_rels/slideMaster12.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9.xml"/><Relationship Id="rId3" Type="http://schemas.openxmlformats.org/officeDocument/2006/relationships/theme" Target="../theme/theme17.xml"/></Relationships>
</file>

<file path=ppt/slideMasters/_rels/slideMaster13.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30.xml"/><Relationship Id="rId3" Type="http://schemas.openxmlformats.org/officeDocument/2006/relationships/theme" Target="../theme/theme1.xml"/></Relationships>
</file>

<file path=ppt/slideMasters/_rels/slideMaster14.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31.xml"/><Relationship Id="rId3" Type="http://schemas.openxmlformats.org/officeDocument/2006/relationships/theme" Target="../theme/theme5.xml"/></Relationships>
</file>

<file path=ppt/slideMasters/_rels/slideMaster15.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32.xml"/><Relationship Id="rId3" Type="http://schemas.openxmlformats.org/officeDocument/2006/relationships/theme" Target="../theme/theme6.xml"/></Relationships>
</file>

<file path=ppt/slideMasters/_rels/slideMaster16.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7.jpg"/><Relationship Id="rId3" Type="http://schemas.openxmlformats.org/officeDocument/2006/relationships/image" Target="../media/image24.png"/><Relationship Id="rId4" Type="http://schemas.openxmlformats.org/officeDocument/2006/relationships/image" Target="../media/image30.png"/><Relationship Id="rId5" Type="http://schemas.openxmlformats.org/officeDocument/2006/relationships/image" Target="../media/image22.png"/><Relationship Id="rId6" Type="http://schemas.openxmlformats.org/officeDocument/2006/relationships/slideLayout" Target="../slideLayouts/slideLayout33.xml"/><Relationship Id="rId7" Type="http://schemas.openxmlformats.org/officeDocument/2006/relationships/theme" Target="../theme/theme7.xml"/></Relationships>
</file>

<file path=ppt/slideMasters/_rels/slideMaster17.xml.rels><?xml version="1.0" encoding="UTF-8" standalone="yes"?><Relationships xmlns="http://schemas.openxmlformats.org/package/2006/relationships"><Relationship Id="rId20" Type="http://schemas.openxmlformats.org/officeDocument/2006/relationships/slideLayout" Target="../slideLayouts/slideLayout53.xml"/><Relationship Id="rId11" Type="http://schemas.openxmlformats.org/officeDocument/2006/relationships/slideLayout" Target="../slideLayouts/slideLayout44.xml"/><Relationship Id="rId22" Type="http://schemas.openxmlformats.org/officeDocument/2006/relationships/slideLayout" Target="../slideLayouts/slideLayout55.xml"/><Relationship Id="rId10" Type="http://schemas.openxmlformats.org/officeDocument/2006/relationships/slideLayout" Target="../slideLayouts/slideLayout43.xml"/><Relationship Id="rId21" Type="http://schemas.openxmlformats.org/officeDocument/2006/relationships/slideLayout" Target="../slideLayouts/slideLayout54.xml"/><Relationship Id="rId13" Type="http://schemas.openxmlformats.org/officeDocument/2006/relationships/slideLayout" Target="../slideLayouts/slideLayout46.xml"/><Relationship Id="rId24" Type="http://schemas.openxmlformats.org/officeDocument/2006/relationships/theme" Target="../theme/theme15.xml"/><Relationship Id="rId12" Type="http://schemas.openxmlformats.org/officeDocument/2006/relationships/slideLayout" Target="../slideLayouts/slideLayout45.xml"/><Relationship Id="rId23" Type="http://schemas.openxmlformats.org/officeDocument/2006/relationships/slideLayout" Target="../slideLayouts/slideLayout56.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5" Type="http://schemas.openxmlformats.org/officeDocument/2006/relationships/slideLayout" Target="../slideLayouts/slideLayout38.xml"/><Relationship Id="rId19" Type="http://schemas.openxmlformats.org/officeDocument/2006/relationships/slideLayout" Target="../slideLayouts/slideLayout52.xml"/><Relationship Id="rId6" Type="http://schemas.openxmlformats.org/officeDocument/2006/relationships/slideLayout" Target="../slideLayouts/slideLayout39.xml"/><Relationship Id="rId18" Type="http://schemas.openxmlformats.org/officeDocument/2006/relationships/slideLayout" Target="../slideLayouts/slideLayout51.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19.png"/><Relationship Id="rId11" Type="http://schemas.openxmlformats.org/officeDocument/2006/relationships/theme" Target="../theme/theme16.xml"/><Relationship Id="rId10" Type="http://schemas.openxmlformats.org/officeDocument/2006/relationships/slideLayout" Target="../slideLayouts/slideLayout5.xml"/><Relationship Id="rId9" Type="http://schemas.openxmlformats.org/officeDocument/2006/relationships/slideLayout" Target="../slideLayouts/slideLayout4.xml"/><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slideLayout" Target="../slideLayouts/slideLayout2.xml"/><Relationship Id="rId8"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theme" Target="../theme/theme11.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theme" Target="../theme/theme2.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theme" Target="../theme/theme13.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0.png"/><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12.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0.png"/><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10.png"/><Relationship Id="rId3" Type="http://schemas.openxmlformats.org/officeDocument/2006/relationships/slideLayout" Target="../slideLayouts/slideLayout18.xml"/><Relationship Id="rId4" Type="http://schemas.openxmlformats.org/officeDocument/2006/relationships/slideLayout" Target="../slideLayouts/slideLayout19.xml"/><Relationship Id="rId10" Type="http://schemas.openxmlformats.org/officeDocument/2006/relationships/theme" Target="../theme/theme10.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17207" r="-9423" t="5338"/>
          <a:stretch/>
        </p:blipFill>
        <p:spPr>
          <a:xfrm>
            <a:off x="1" y="0"/>
            <a:ext cx="12192000" cy="6858000"/>
          </a:xfrm>
          <a:prstGeom prst="rect">
            <a:avLst/>
          </a:prstGeom>
          <a:noFill/>
          <a:ln>
            <a:noFill/>
          </a:ln>
        </p:spPr>
      </p:pic>
      <p:sp>
        <p:nvSpPr>
          <p:cNvPr id="7" name="Google Shape;7;p1"/>
          <p:cNvSpPr/>
          <p:nvPr/>
        </p:nvSpPr>
        <p:spPr>
          <a:xfrm>
            <a:off x="604926" y="0"/>
            <a:ext cx="9649205" cy="6858000"/>
          </a:xfrm>
          <a:custGeom>
            <a:rect b="b" l="l" r="r" t="t"/>
            <a:pathLst>
              <a:path extrusionOk="0" h="6858000" w="8615362">
                <a:moveTo>
                  <a:pt x="8317231" y="4137660"/>
                </a:moveTo>
                <a:lnTo>
                  <a:pt x="5676900" y="6786881"/>
                </a:lnTo>
                <a:cubicBezTo>
                  <a:pt x="5651500" y="6812281"/>
                  <a:pt x="5624830" y="6836410"/>
                  <a:pt x="5598160" y="6858000"/>
                </a:cubicBezTo>
                <a:lnTo>
                  <a:pt x="0" y="6858000"/>
                </a:lnTo>
                <a:lnTo>
                  <a:pt x="0" y="0"/>
                </a:lnTo>
                <a:lnTo>
                  <a:pt x="5623560" y="0"/>
                </a:lnTo>
                <a:cubicBezTo>
                  <a:pt x="5641340" y="15240"/>
                  <a:pt x="5659120" y="31750"/>
                  <a:pt x="5676900" y="49530"/>
                </a:cubicBezTo>
                <a:lnTo>
                  <a:pt x="8317231" y="2696210"/>
                </a:lnTo>
                <a:cubicBezTo>
                  <a:pt x="8714740" y="3093720"/>
                  <a:pt x="8714740" y="3740150"/>
                  <a:pt x="8317231" y="4137660"/>
                </a:cubicBezTo>
                <a:close/>
              </a:path>
            </a:pathLst>
          </a:custGeom>
          <a:solidFill>
            <a:schemeClr val="accent2">
              <a:alpha val="8352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 name="Google Shape;8;p1"/>
          <p:cNvSpPr txBox="1"/>
          <p:nvPr/>
        </p:nvSpPr>
        <p:spPr>
          <a:xfrm>
            <a:off x="1694637" y="6007985"/>
            <a:ext cx="255413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Open Sans"/>
                <a:ea typeface="Open Sans"/>
                <a:cs typeface="Open Sans"/>
                <a:sym typeface="Open Sans"/>
              </a:rPr>
              <a:t>naperville203.org</a:t>
            </a:r>
            <a:endParaRPr b="0" i="0" sz="1400" u="none" cap="none" strike="noStrike">
              <a:solidFill>
                <a:schemeClr val="lt1"/>
              </a:solidFill>
              <a:latin typeface="Open Sans"/>
              <a:ea typeface="Open Sans"/>
              <a:cs typeface="Open Sans"/>
              <a:sym typeface="Open Sans"/>
            </a:endParaRPr>
          </a:p>
        </p:txBody>
      </p:sp>
      <p:sp>
        <p:nvSpPr>
          <p:cNvPr id="9" name="Google Shape;9;p1"/>
          <p:cNvSpPr/>
          <p:nvPr/>
        </p:nvSpPr>
        <p:spPr>
          <a:xfrm>
            <a:off x="0" y="0"/>
            <a:ext cx="604937"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logo&#10;&#10;Description automatically generated" id="10" name="Google Shape;10;p1"/>
          <p:cNvPicPr preferRelativeResize="0"/>
          <p:nvPr/>
        </p:nvPicPr>
        <p:blipFill rotWithShape="1">
          <a:blip r:embed="rId2">
            <a:alphaModFix/>
          </a:blip>
          <a:srcRect b="0" l="0" r="0" t="0"/>
          <a:stretch/>
        </p:blipFill>
        <p:spPr>
          <a:xfrm>
            <a:off x="862538" y="542238"/>
            <a:ext cx="5364485" cy="942976"/>
          </a:xfrm>
          <a:prstGeom prst="rect">
            <a:avLst/>
          </a:prstGeom>
          <a:noFill/>
          <a:ln>
            <a:noFill/>
          </a:ln>
        </p:spPr>
      </p:pic>
      <p:sp>
        <p:nvSpPr>
          <p:cNvPr id="11" name="Google Shape;11;p1"/>
          <p:cNvSpPr/>
          <p:nvPr/>
        </p:nvSpPr>
        <p:spPr>
          <a:xfrm>
            <a:off x="8055651" y="0"/>
            <a:ext cx="4199271" cy="6858000"/>
          </a:xfrm>
          <a:custGeom>
            <a:rect b="b" l="l" r="r" t="t"/>
            <a:pathLst>
              <a:path extrusionOk="0" h="6858000" w="4047490">
                <a:moveTo>
                  <a:pt x="4047490" y="0"/>
                </a:moveTo>
                <a:lnTo>
                  <a:pt x="4047490" y="6858000"/>
                </a:lnTo>
                <a:lnTo>
                  <a:pt x="0" y="6858000"/>
                </a:lnTo>
                <a:lnTo>
                  <a:pt x="2264410" y="4588510"/>
                </a:lnTo>
                <a:cubicBezTo>
                  <a:pt x="2908300" y="3940810"/>
                  <a:pt x="2908300" y="2894330"/>
                  <a:pt x="2266950" y="2246630"/>
                </a:cubicBezTo>
                <a:lnTo>
                  <a:pt x="22860" y="0"/>
                </a:lnTo>
                <a:lnTo>
                  <a:pt x="404749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C6D6D"/>
        </a:solidFill>
      </p:bgPr>
    </p:bg>
    <p:spTree>
      <p:nvGrpSpPr>
        <p:cNvPr id="114" name="Shape 114"/>
        <p:cNvGrpSpPr/>
        <p:nvPr/>
      </p:nvGrpSpPr>
      <p:grpSpPr>
        <a:xfrm>
          <a:off x="0" y="0"/>
          <a:ext cx="0" cy="0"/>
          <a:chOff x="0" y="0"/>
          <a:chExt cx="0" cy="0"/>
        </a:xfrm>
      </p:grpSpPr>
      <p:sp>
        <p:nvSpPr>
          <p:cNvPr id="115" name="Google Shape;115;p34"/>
          <p:cNvSpPr/>
          <p:nvPr/>
        </p:nvSpPr>
        <p:spPr>
          <a:xfrm>
            <a:off x="7820661" y="-305786"/>
            <a:ext cx="7629053" cy="7629053"/>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6" name="Google Shape;116;p34"/>
          <p:cNvSpPr/>
          <p:nvPr/>
        </p:nvSpPr>
        <p:spPr>
          <a:xfrm>
            <a:off x="923730" y="4995364"/>
            <a:ext cx="834300" cy="808800"/>
          </a:xfrm>
          <a:prstGeom prst="ellipse">
            <a:avLst/>
          </a:prstGeom>
          <a:solidFill>
            <a:schemeClr val="accent3"/>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grpSp>
        <p:nvGrpSpPr>
          <p:cNvPr id="117" name="Google Shape;117;p34"/>
          <p:cNvGrpSpPr/>
          <p:nvPr/>
        </p:nvGrpSpPr>
        <p:grpSpPr>
          <a:xfrm>
            <a:off x="747815" y="4754502"/>
            <a:ext cx="1199603" cy="1200299"/>
            <a:chOff x="747815" y="4754502"/>
            <a:chExt cx="1199603" cy="1200299"/>
          </a:xfrm>
        </p:grpSpPr>
        <p:sp>
          <p:nvSpPr>
            <p:cNvPr id="118" name="Google Shape;118;p34"/>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119" name="Google Shape;119;p34"/>
            <p:cNvPicPr preferRelativeResize="0"/>
            <p:nvPr/>
          </p:nvPicPr>
          <p:blipFill rotWithShape="1">
            <a:blip r:embed="rId1">
              <a:alphaModFix/>
            </a:blip>
            <a:srcRect b="0" l="0" r="0" t="0"/>
            <a:stretch/>
          </p:blipFill>
          <p:spPr>
            <a:xfrm>
              <a:off x="747815" y="4754502"/>
              <a:ext cx="1199603" cy="1200299"/>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72" r:id="rId2"/>
    <p:sldLayoutId id="2147483673"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 name="Shape 126"/>
        <p:cNvGrpSpPr/>
        <p:nvPr/>
      </p:nvGrpSpPr>
      <p:grpSpPr>
        <a:xfrm>
          <a:off x="0" y="0"/>
          <a:ext cx="0" cy="0"/>
          <a:chOff x="0" y="0"/>
          <a:chExt cx="0" cy="0"/>
        </a:xfrm>
      </p:grpSpPr>
      <p:sp>
        <p:nvSpPr>
          <p:cNvPr id="127" name="Google Shape;127;p37"/>
          <p:cNvSpPr/>
          <p:nvPr/>
        </p:nvSpPr>
        <p:spPr>
          <a:xfrm>
            <a:off x="0" y="0"/>
            <a:ext cx="41289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green apple with a grey circle&#10;&#10;Description automatically generated" id="128" name="Google Shape;128;p37"/>
          <p:cNvPicPr preferRelativeResize="0"/>
          <p:nvPr/>
        </p:nvPicPr>
        <p:blipFill rotWithShape="1">
          <a:blip r:embed="rId1">
            <a:alphaModFix/>
          </a:blip>
          <a:srcRect b="0" l="0" r="0" t="0"/>
          <a:stretch/>
        </p:blipFill>
        <p:spPr>
          <a:xfrm>
            <a:off x="11496673" y="5953805"/>
            <a:ext cx="504551" cy="7378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4" r:id="rId2"/>
    <p:sldLayoutId id="2147483675"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40"/>
          <p:cNvSpPr/>
          <p:nvPr/>
        </p:nvSpPr>
        <p:spPr>
          <a:xfrm>
            <a:off x="0" y="5937575"/>
            <a:ext cx="12192000" cy="920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37" name="Google Shape;137;p40"/>
          <p:cNvPicPr preferRelativeResize="0"/>
          <p:nvPr/>
        </p:nvPicPr>
        <p:blipFill rotWithShape="1">
          <a:blip r:embed="rId1">
            <a:alphaModFix/>
          </a:blip>
          <a:srcRect b="0" l="0" r="0" t="0"/>
          <a:stretch/>
        </p:blipFill>
        <p:spPr>
          <a:xfrm>
            <a:off x="5583112" y="5884877"/>
            <a:ext cx="1025775" cy="10257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6"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sp>
        <p:nvSpPr>
          <p:cNvPr id="142" name="Google Shape;142;p42"/>
          <p:cNvSpPr/>
          <p:nvPr/>
        </p:nvSpPr>
        <p:spPr>
          <a:xfrm>
            <a:off x="0" y="5937575"/>
            <a:ext cx="12192000" cy="9204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3" name="Google Shape;143;p42"/>
          <p:cNvPicPr preferRelativeResize="0"/>
          <p:nvPr/>
        </p:nvPicPr>
        <p:blipFill rotWithShape="1">
          <a:blip r:embed="rId1">
            <a:alphaModFix/>
          </a:blip>
          <a:srcRect b="0" l="0" r="0" t="0"/>
          <a:stretch/>
        </p:blipFill>
        <p:spPr>
          <a:xfrm>
            <a:off x="5583112" y="5884877"/>
            <a:ext cx="1025775" cy="10257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7"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p44"/>
          <p:cNvSpPr/>
          <p:nvPr/>
        </p:nvSpPr>
        <p:spPr>
          <a:xfrm>
            <a:off x="0" y="5937575"/>
            <a:ext cx="12192000" cy="9204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9" name="Google Shape;149;p44"/>
          <p:cNvPicPr preferRelativeResize="0"/>
          <p:nvPr/>
        </p:nvPicPr>
        <p:blipFill rotWithShape="1">
          <a:blip r:embed="rId1">
            <a:alphaModFix/>
          </a:blip>
          <a:srcRect b="0" l="0" r="0" t="0"/>
          <a:stretch/>
        </p:blipFill>
        <p:spPr>
          <a:xfrm>
            <a:off x="5583112" y="5884877"/>
            <a:ext cx="1025775" cy="10257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sp>
        <p:nvSpPr>
          <p:cNvPr id="154" name="Google Shape;154;p46"/>
          <p:cNvSpPr/>
          <p:nvPr/>
        </p:nvSpPr>
        <p:spPr>
          <a:xfrm>
            <a:off x="0" y="5937575"/>
            <a:ext cx="12192000" cy="920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5" name="Google Shape;155;p46"/>
          <p:cNvPicPr preferRelativeResize="0"/>
          <p:nvPr/>
        </p:nvPicPr>
        <p:blipFill rotWithShape="1">
          <a:blip r:embed="rId1">
            <a:alphaModFix/>
          </a:blip>
          <a:srcRect b="0" l="0" r="0" t="0"/>
          <a:stretch/>
        </p:blipFill>
        <p:spPr>
          <a:xfrm>
            <a:off x="5583112" y="5884877"/>
            <a:ext cx="1025775" cy="10257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48"/>
          <p:cNvSpPr txBox="1"/>
          <p:nvPr/>
        </p:nvSpPr>
        <p:spPr>
          <a:xfrm>
            <a:off x="1824600" y="620725"/>
            <a:ext cx="82422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10000" u="none" cap="none" strike="noStrike">
                <a:solidFill>
                  <a:schemeClr val="accent2"/>
                </a:solidFill>
                <a:latin typeface="Open Sans"/>
                <a:ea typeface="Open Sans"/>
                <a:cs typeface="Open Sans"/>
                <a:sym typeface="Open Sans"/>
              </a:rPr>
              <a:t>Thank You!</a:t>
            </a:r>
            <a:endParaRPr b="1" i="0" sz="10000" u="none" cap="none" strike="noStrike">
              <a:solidFill>
                <a:schemeClr val="accent2"/>
              </a:solidFill>
              <a:latin typeface="Open Sans"/>
              <a:ea typeface="Open Sans"/>
              <a:cs typeface="Open Sans"/>
              <a:sym typeface="Open Sans"/>
            </a:endParaRPr>
          </a:p>
        </p:txBody>
      </p:sp>
      <p:sp>
        <p:nvSpPr>
          <p:cNvPr id="161" name="Google Shape;161;p48"/>
          <p:cNvSpPr txBox="1"/>
          <p:nvPr/>
        </p:nvSpPr>
        <p:spPr>
          <a:xfrm>
            <a:off x="315394" y="4410479"/>
            <a:ext cx="3115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@Naperville203</a:t>
            </a:r>
            <a:endParaRPr b="0" i="0" sz="1600" u="none" cap="none" strike="noStrike">
              <a:solidFill>
                <a:schemeClr val="dk1"/>
              </a:solidFill>
              <a:latin typeface="Open Sans"/>
              <a:ea typeface="Open Sans"/>
              <a:cs typeface="Open Sans"/>
              <a:sym typeface="Open Sans"/>
            </a:endParaRPr>
          </a:p>
        </p:txBody>
      </p:sp>
      <p:sp>
        <p:nvSpPr>
          <p:cNvPr id="162" name="Google Shape;162;p48"/>
          <p:cNvSpPr txBox="1"/>
          <p:nvPr/>
        </p:nvSpPr>
        <p:spPr>
          <a:xfrm>
            <a:off x="2775448" y="4410464"/>
            <a:ext cx="3115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@naperville203</a:t>
            </a:r>
            <a:endParaRPr b="0" i="0" sz="1600" u="none" cap="none" strike="noStrike">
              <a:solidFill>
                <a:schemeClr val="dk1"/>
              </a:solidFill>
              <a:latin typeface="Open Sans"/>
              <a:ea typeface="Open Sans"/>
              <a:cs typeface="Open Sans"/>
              <a:sym typeface="Open Sans"/>
            </a:endParaRPr>
          </a:p>
        </p:txBody>
      </p:sp>
      <p:sp>
        <p:nvSpPr>
          <p:cNvPr id="163" name="Google Shape;163;p48"/>
          <p:cNvSpPr txBox="1"/>
          <p:nvPr/>
        </p:nvSpPr>
        <p:spPr>
          <a:xfrm>
            <a:off x="5461673" y="4410480"/>
            <a:ext cx="3115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@napervilledistrict203</a:t>
            </a:r>
            <a:endParaRPr b="0" i="0" sz="1600" u="none" cap="none" strike="noStrike">
              <a:solidFill>
                <a:schemeClr val="dk1"/>
              </a:solidFill>
              <a:latin typeface="Open Sans"/>
              <a:ea typeface="Open Sans"/>
              <a:cs typeface="Open Sans"/>
              <a:sym typeface="Open Sans"/>
            </a:endParaRPr>
          </a:p>
        </p:txBody>
      </p:sp>
      <p:sp>
        <p:nvSpPr>
          <p:cNvPr id="164" name="Google Shape;164;p48"/>
          <p:cNvSpPr txBox="1"/>
          <p:nvPr/>
        </p:nvSpPr>
        <p:spPr>
          <a:xfrm>
            <a:off x="8760827" y="4409859"/>
            <a:ext cx="31158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@Naperville Community Unit School District 203</a:t>
            </a:r>
            <a:endParaRPr b="0" i="0" sz="1600" u="none" cap="none" strike="noStrike">
              <a:solidFill>
                <a:schemeClr val="dk1"/>
              </a:solidFill>
              <a:latin typeface="Open Sans"/>
              <a:ea typeface="Open Sans"/>
              <a:cs typeface="Open Sans"/>
              <a:sym typeface="Open Sans"/>
            </a:endParaRPr>
          </a:p>
        </p:txBody>
      </p:sp>
      <p:sp>
        <p:nvSpPr>
          <p:cNvPr id="165" name="Google Shape;165;p48"/>
          <p:cNvSpPr txBox="1"/>
          <p:nvPr/>
        </p:nvSpPr>
        <p:spPr>
          <a:xfrm>
            <a:off x="4766848" y="2329375"/>
            <a:ext cx="26583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Open Sans"/>
                <a:ea typeface="Open Sans"/>
                <a:cs typeface="Open Sans"/>
                <a:sym typeface="Open Sans"/>
              </a:rPr>
              <a:t>203 West Hillside Road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Open Sans"/>
                <a:ea typeface="Open Sans"/>
                <a:cs typeface="Open Sans"/>
                <a:sym typeface="Open Sans"/>
              </a:rPr>
              <a:t>Naperville, IL 60540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Open Sans"/>
                <a:ea typeface="Open Sans"/>
                <a:cs typeface="Open Sans"/>
                <a:sym typeface="Open Sans"/>
              </a:rPr>
              <a:t>(630) 420-6300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Open Sans"/>
                <a:ea typeface="Open Sans"/>
                <a:cs typeface="Open Sans"/>
                <a:sym typeface="Open Sans"/>
              </a:rPr>
              <a:t>Naperville203.org</a:t>
            </a:r>
            <a:endParaRPr b="1" i="0" sz="1400" u="none" cap="none" strike="noStrike">
              <a:solidFill>
                <a:schemeClr val="dk1"/>
              </a:solidFill>
              <a:latin typeface="Open Sans"/>
              <a:ea typeface="Open Sans"/>
              <a:cs typeface="Open Sans"/>
              <a:sym typeface="Open Sans"/>
            </a:endParaRPr>
          </a:p>
        </p:txBody>
      </p:sp>
      <p:sp>
        <p:nvSpPr>
          <p:cNvPr id="166" name="Google Shape;166;p48"/>
          <p:cNvSpPr/>
          <p:nvPr/>
        </p:nvSpPr>
        <p:spPr>
          <a:xfrm>
            <a:off x="0" y="5172364"/>
            <a:ext cx="12192000" cy="211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48"/>
          <p:cNvSpPr/>
          <p:nvPr/>
        </p:nvSpPr>
        <p:spPr>
          <a:xfrm>
            <a:off x="0" y="5381313"/>
            <a:ext cx="12192000" cy="1484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8" name="Google Shape;168;p48"/>
          <p:cNvPicPr preferRelativeResize="0"/>
          <p:nvPr/>
        </p:nvPicPr>
        <p:blipFill rotWithShape="1">
          <a:blip r:embed="rId1">
            <a:alphaModFix/>
          </a:blip>
          <a:srcRect b="0" l="0" r="0" t="0"/>
          <a:stretch/>
        </p:blipFill>
        <p:spPr>
          <a:xfrm>
            <a:off x="1424915" y="3513079"/>
            <a:ext cx="896768" cy="896768"/>
          </a:xfrm>
          <a:prstGeom prst="rect">
            <a:avLst/>
          </a:prstGeom>
          <a:noFill/>
          <a:ln>
            <a:noFill/>
          </a:ln>
        </p:spPr>
      </p:pic>
      <p:pic>
        <p:nvPicPr>
          <p:cNvPr descr="A black circle with white x in it&#10;&#10;Description automatically generated" id="169" name="Google Shape;169;p48"/>
          <p:cNvPicPr preferRelativeResize="0"/>
          <p:nvPr/>
        </p:nvPicPr>
        <p:blipFill rotWithShape="1">
          <a:blip r:embed="rId2">
            <a:alphaModFix/>
          </a:blip>
          <a:srcRect b="0" l="0" r="0" t="0"/>
          <a:stretch/>
        </p:blipFill>
        <p:spPr>
          <a:xfrm>
            <a:off x="3836772" y="3589024"/>
            <a:ext cx="993155" cy="744866"/>
          </a:xfrm>
          <a:prstGeom prst="rect">
            <a:avLst/>
          </a:prstGeom>
          <a:noFill/>
          <a:ln>
            <a:noFill/>
          </a:ln>
        </p:spPr>
      </p:pic>
      <p:pic>
        <p:nvPicPr>
          <p:cNvPr id="170" name="Google Shape;170;p48"/>
          <p:cNvPicPr preferRelativeResize="0"/>
          <p:nvPr/>
        </p:nvPicPr>
        <p:blipFill rotWithShape="1">
          <a:blip r:embed="rId3">
            <a:alphaModFix/>
          </a:blip>
          <a:srcRect b="0" l="0" r="0" t="0"/>
          <a:stretch/>
        </p:blipFill>
        <p:spPr>
          <a:xfrm>
            <a:off x="6571192" y="3517883"/>
            <a:ext cx="896768" cy="896768"/>
          </a:xfrm>
          <a:prstGeom prst="rect">
            <a:avLst/>
          </a:prstGeom>
          <a:noFill/>
          <a:ln>
            <a:noFill/>
          </a:ln>
        </p:spPr>
      </p:pic>
      <p:pic>
        <p:nvPicPr>
          <p:cNvPr id="171" name="Google Shape;171;p48"/>
          <p:cNvPicPr preferRelativeResize="0"/>
          <p:nvPr/>
        </p:nvPicPr>
        <p:blipFill rotWithShape="1">
          <a:blip r:embed="rId4">
            <a:alphaModFix/>
          </a:blip>
          <a:srcRect b="0" l="0" r="0" t="0"/>
          <a:stretch/>
        </p:blipFill>
        <p:spPr>
          <a:xfrm>
            <a:off x="9870310" y="3517883"/>
            <a:ext cx="896768" cy="896768"/>
          </a:xfrm>
          <a:prstGeom prst="rect">
            <a:avLst/>
          </a:prstGeom>
          <a:noFill/>
          <a:ln>
            <a:noFill/>
          </a:ln>
        </p:spPr>
      </p:pic>
      <p:pic>
        <p:nvPicPr>
          <p:cNvPr id="172" name="Google Shape;172;p48"/>
          <p:cNvPicPr preferRelativeResize="0"/>
          <p:nvPr/>
        </p:nvPicPr>
        <p:blipFill rotWithShape="1">
          <a:blip r:embed="rId5">
            <a:alphaModFix/>
          </a:blip>
          <a:srcRect b="0" l="0" r="0" t="0"/>
          <a:stretch/>
        </p:blipFill>
        <p:spPr>
          <a:xfrm>
            <a:off x="3358346" y="5675295"/>
            <a:ext cx="5059456" cy="8967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0"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74" name="Shape 174"/>
        <p:cNvGrpSpPr/>
        <p:nvPr/>
      </p:nvGrpSpPr>
      <p:grpSpPr>
        <a:xfrm>
          <a:off x="0" y="0"/>
          <a:ext cx="0" cy="0"/>
          <a:chOff x="0" y="0"/>
          <a:chExt cx="0" cy="0"/>
        </a:xfrm>
      </p:grpSpPr>
      <p:sp>
        <p:nvSpPr>
          <p:cNvPr id="175" name="Google Shape;175;p50"/>
          <p:cNvSpPr txBox="1"/>
          <p:nvPr>
            <p:ph type="title"/>
          </p:nvPr>
        </p:nvSpPr>
        <p:spPr>
          <a:xfrm>
            <a:off x="1140400" y="1154467"/>
            <a:ext cx="8160000" cy="6705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Clr>
                <a:schemeClr val="dk1"/>
              </a:buClr>
              <a:buSzPts val="4800"/>
              <a:buFont typeface="Impact"/>
              <a:buNone/>
              <a:defRPr b="0" i="0" sz="4800" u="none" cap="none" strike="noStrike">
                <a:solidFill>
                  <a:schemeClr val="dk1"/>
                </a:solidFill>
                <a:latin typeface="Impact"/>
                <a:ea typeface="Impact"/>
                <a:cs typeface="Impact"/>
                <a:sym typeface="Impact"/>
              </a:defRPr>
            </a:lvl1pPr>
            <a:lvl2pPr lvl="1"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algn="l">
              <a:lnSpc>
                <a:spcPct val="9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176" name="Google Shape;176;p50"/>
          <p:cNvSpPr txBox="1"/>
          <p:nvPr>
            <p:ph idx="1" type="body"/>
          </p:nvPr>
        </p:nvSpPr>
        <p:spPr>
          <a:xfrm>
            <a:off x="1140400" y="2341307"/>
            <a:ext cx="8160000" cy="3509100"/>
          </a:xfrm>
          <a:prstGeom prst="rect">
            <a:avLst/>
          </a:prstGeom>
          <a:noFill/>
          <a:ln>
            <a:noFill/>
          </a:ln>
        </p:spPr>
        <p:txBody>
          <a:bodyPr anchorCtr="0" anchor="t" bIns="0" lIns="0" spcFirstLastPara="1" rIns="0" wrap="square" tIns="0">
            <a:noAutofit/>
          </a:bodyPr>
          <a:lstStyle>
            <a:lvl1pPr indent="-400050" lvl="0" marL="457200" marR="0" algn="l">
              <a:lnSpc>
                <a:spcPct val="115000"/>
              </a:lnSpc>
              <a:spcBef>
                <a:spcPts val="0"/>
              </a:spcBef>
              <a:spcAft>
                <a:spcPts val="0"/>
              </a:spcAft>
              <a:buClr>
                <a:schemeClr val="dk2"/>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1pPr>
            <a:lvl2pPr indent="-400050" lvl="1" marL="914400" marR="0" algn="l">
              <a:lnSpc>
                <a:spcPct val="115000"/>
              </a:lnSpc>
              <a:spcBef>
                <a:spcPts val="1100"/>
              </a:spcBef>
              <a:spcAft>
                <a:spcPts val="0"/>
              </a:spcAft>
              <a:buClr>
                <a:schemeClr val="dk2"/>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2pPr>
            <a:lvl3pPr indent="-400050" lvl="2" marL="1371600" marR="0" algn="l">
              <a:lnSpc>
                <a:spcPct val="115000"/>
              </a:lnSpc>
              <a:spcBef>
                <a:spcPts val="1100"/>
              </a:spcBef>
              <a:spcAft>
                <a:spcPts val="0"/>
              </a:spcAft>
              <a:buClr>
                <a:schemeClr val="dk2"/>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3pPr>
            <a:lvl4pPr indent="-400050" lvl="3" marL="18288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4pPr>
            <a:lvl5pPr indent="-400050" lvl="4" marL="22860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5pPr>
            <a:lvl6pPr indent="-400050" lvl="5" marL="27432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6pPr>
            <a:lvl7pPr indent="-400050" lvl="6" marL="32004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7pPr>
            <a:lvl8pPr indent="-400050" lvl="7" marL="3657600" marR="0" algn="l">
              <a:lnSpc>
                <a:spcPct val="115000"/>
              </a:lnSpc>
              <a:spcBef>
                <a:spcPts val="1100"/>
              </a:spcBef>
              <a:spcAft>
                <a:spcPts val="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8pPr>
            <a:lvl9pPr indent="-400050" lvl="8" marL="4114800" marR="0" algn="l">
              <a:lnSpc>
                <a:spcPct val="115000"/>
              </a:lnSpc>
              <a:spcBef>
                <a:spcPts val="1100"/>
              </a:spcBef>
              <a:spcAft>
                <a:spcPts val="1100"/>
              </a:spcAft>
              <a:buClr>
                <a:schemeClr val="dk1"/>
              </a:buClr>
              <a:buSzPts val="2700"/>
              <a:buFont typeface="Montserrat Light"/>
              <a:buChar char="■"/>
              <a:defRPr b="0" i="0" sz="2700" u="none" cap="none" strike="noStrike">
                <a:solidFill>
                  <a:schemeClr val="dk1"/>
                </a:solidFill>
                <a:latin typeface="Montserrat Light"/>
                <a:ea typeface="Montserrat Light"/>
                <a:cs typeface="Montserrat Light"/>
                <a:sym typeface="Montserrat Light"/>
              </a:defRPr>
            </a:lvl9pPr>
          </a:lstStyle>
          <a:p/>
        </p:txBody>
      </p:sp>
      <p:sp>
        <p:nvSpPr>
          <p:cNvPr id="177" name="Google Shape;177;p50"/>
          <p:cNvSpPr txBox="1"/>
          <p:nvPr>
            <p:ph idx="12" type="sldNum"/>
          </p:nvPr>
        </p:nvSpPr>
        <p:spPr>
          <a:xfrm>
            <a:off x="11307445" y="6333134"/>
            <a:ext cx="731700" cy="5247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700"/>
              <a:buFont typeface="Arial"/>
              <a:buNone/>
              <a:defRPr b="0" i="0" sz="1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1">
            <a:alphaModFix/>
          </a:blip>
          <a:srcRect b="0" l="0" r="0" t="0"/>
          <a:stretch/>
        </p:blipFill>
        <p:spPr>
          <a:xfrm>
            <a:off x="416130" y="5962119"/>
            <a:ext cx="2849368" cy="497948"/>
          </a:xfrm>
          <a:prstGeom prst="rect">
            <a:avLst/>
          </a:prstGeom>
          <a:noFill/>
          <a:ln>
            <a:noFill/>
          </a:ln>
        </p:spPr>
      </p:pic>
      <p:sp>
        <p:nvSpPr>
          <p:cNvPr id="17" name="Google Shape;17;p3"/>
          <p:cNvSpPr/>
          <p:nvPr/>
        </p:nvSpPr>
        <p:spPr>
          <a:xfrm>
            <a:off x="10704176" y="613106"/>
            <a:ext cx="786300" cy="7623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18" name="Google Shape;18;p3"/>
          <p:cNvSpPr/>
          <p:nvPr/>
        </p:nvSpPr>
        <p:spPr>
          <a:xfrm>
            <a:off x="10704176" y="1830981"/>
            <a:ext cx="786300" cy="7623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19" name="Google Shape;19;p3"/>
          <p:cNvSpPr/>
          <p:nvPr/>
        </p:nvSpPr>
        <p:spPr>
          <a:xfrm>
            <a:off x="10710377" y="3048856"/>
            <a:ext cx="786300" cy="7623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20" name="Google Shape;20;p3"/>
          <p:cNvSpPr/>
          <p:nvPr/>
        </p:nvSpPr>
        <p:spPr>
          <a:xfrm>
            <a:off x="10710377" y="4266731"/>
            <a:ext cx="786300" cy="762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white outline of handshake and gears&#10;&#10;Description automatically generated" id="21" name="Google Shape;21;p3"/>
          <p:cNvPicPr preferRelativeResize="0"/>
          <p:nvPr/>
        </p:nvPicPr>
        <p:blipFill rotWithShape="1">
          <a:blip r:embed="rId2">
            <a:alphaModFix/>
          </a:blip>
          <a:srcRect b="0" l="0" r="0" t="0"/>
          <a:stretch/>
        </p:blipFill>
        <p:spPr>
          <a:xfrm>
            <a:off x="10823554" y="750004"/>
            <a:ext cx="567643" cy="513295"/>
          </a:xfrm>
          <a:prstGeom prst="rect">
            <a:avLst/>
          </a:prstGeom>
          <a:noFill/>
          <a:ln>
            <a:noFill/>
          </a:ln>
        </p:spPr>
      </p:pic>
      <p:pic>
        <p:nvPicPr>
          <p:cNvPr descr="A group of people with arrows around them&#10;&#10;Description automatically generated" id="22" name="Google Shape;22;p3"/>
          <p:cNvPicPr preferRelativeResize="0"/>
          <p:nvPr/>
        </p:nvPicPr>
        <p:blipFill rotWithShape="1">
          <a:blip r:embed="rId3">
            <a:alphaModFix/>
          </a:blip>
          <a:srcRect b="0" l="0" r="0" t="0"/>
          <a:stretch/>
        </p:blipFill>
        <p:spPr>
          <a:xfrm>
            <a:off x="10811434" y="1926204"/>
            <a:ext cx="571723" cy="571723"/>
          </a:xfrm>
          <a:prstGeom prst="rect">
            <a:avLst/>
          </a:prstGeom>
          <a:noFill/>
          <a:ln>
            <a:noFill/>
          </a:ln>
        </p:spPr>
      </p:pic>
      <p:pic>
        <p:nvPicPr>
          <p:cNvPr descr="A white line drawing of a human head with a brain and gear&#10;&#10;Description automatically generated" id="23" name="Google Shape;23;p3"/>
          <p:cNvPicPr preferRelativeResize="0"/>
          <p:nvPr/>
        </p:nvPicPr>
        <p:blipFill rotWithShape="1">
          <a:blip r:embed="rId4">
            <a:alphaModFix/>
          </a:blip>
          <a:srcRect b="0" l="0" r="0" t="0"/>
          <a:stretch/>
        </p:blipFill>
        <p:spPr>
          <a:xfrm>
            <a:off x="10857401" y="3159782"/>
            <a:ext cx="445831" cy="486361"/>
          </a:xfrm>
          <a:prstGeom prst="rect">
            <a:avLst/>
          </a:prstGeom>
          <a:noFill/>
          <a:ln>
            <a:noFill/>
          </a:ln>
        </p:spPr>
      </p:pic>
      <p:pic>
        <p:nvPicPr>
          <p:cNvPr descr="A white light bulb and a book&#10;&#10;Description automatically generated" id="24" name="Google Shape;24;p3"/>
          <p:cNvPicPr preferRelativeResize="0"/>
          <p:nvPr/>
        </p:nvPicPr>
        <p:blipFill rotWithShape="1">
          <a:blip r:embed="rId5">
            <a:alphaModFix/>
          </a:blip>
          <a:srcRect b="0" l="0" r="0" t="0"/>
          <a:stretch/>
        </p:blipFill>
        <p:spPr>
          <a:xfrm>
            <a:off x="10839260" y="4363250"/>
            <a:ext cx="516072" cy="496645"/>
          </a:xfrm>
          <a:prstGeom prst="rect">
            <a:avLst/>
          </a:prstGeom>
          <a:noFill/>
          <a:ln>
            <a:noFill/>
          </a:ln>
        </p:spPr>
      </p:pic>
      <p:sp>
        <p:nvSpPr>
          <p:cNvPr id="25" name="Google Shape;25;p3"/>
          <p:cNvSpPr/>
          <p:nvPr/>
        </p:nvSpPr>
        <p:spPr>
          <a:xfrm>
            <a:off x="10710377" y="5482582"/>
            <a:ext cx="786300" cy="7623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group of hands touching each other&#10;&#10;Description automatically generated" id="26" name="Google Shape;26;p3"/>
          <p:cNvPicPr preferRelativeResize="0"/>
          <p:nvPr/>
        </p:nvPicPr>
        <p:blipFill rotWithShape="1">
          <a:blip r:embed="rId6">
            <a:alphaModFix/>
          </a:blip>
          <a:srcRect b="0" l="0" r="0" t="0"/>
          <a:stretch/>
        </p:blipFill>
        <p:spPr>
          <a:xfrm>
            <a:off x="10857401" y="5618583"/>
            <a:ext cx="491440" cy="48458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7"/>
    <p:sldLayoutId id="2147483650" r:id="rId8"/>
    <p:sldLayoutId id="2147483651" r:id="rId9"/>
    <p:sldLayoutId id="2147483652"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 name="Shape 38"/>
        <p:cNvGrpSpPr/>
        <p:nvPr/>
      </p:nvGrpSpPr>
      <p:grpSpPr>
        <a:xfrm>
          <a:off x="0" y="0"/>
          <a:ext cx="0" cy="0"/>
          <a:chOff x="0" y="0"/>
          <a:chExt cx="0" cy="0"/>
        </a:xfrm>
      </p:grpSpPr>
      <p:sp>
        <p:nvSpPr>
          <p:cNvPr id="39" name="Google Shape;39;p8"/>
          <p:cNvSpPr/>
          <p:nvPr/>
        </p:nvSpPr>
        <p:spPr>
          <a:xfrm>
            <a:off x="9179924" y="0"/>
            <a:ext cx="3015380" cy="6858000"/>
          </a:xfrm>
          <a:custGeom>
            <a:rect b="b" l="l" r="r" t="t"/>
            <a:pathLst>
              <a:path extrusionOk="0" h="6858000" w="4047490">
                <a:moveTo>
                  <a:pt x="4047490" y="0"/>
                </a:moveTo>
                <a:lnTo>
                  <a:pt x="4047490" y="6858000"/>
                </a:lnTo>
                <a:lnTo>
                  <a:pt x="0" y="6858000"/>
                </a:lnTo>
                <a:lnTo>
                  <a:pt x="2264410" y="4588510"/>
                </a:lnTo>
                <a:cubicBezTo>
                  <a:pt x="2908300" y="3940810"/>
                  <a:pt x="2908300" y="2894330"/>
                  <a:pt x="2266950" y="2246630"/>
                </a:cubicBezTo>
                <a:lnTo>
                  <a:pt x="22860" y="0"/>
                </a:lnTo>
                <a:lnTo>
                  <a:pt x="4047490" y="0"/>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 name="Google Shape;40;p8"/>
          <p:cNvSpPr/>
          <p:nvPr/>
        </p:nvSpPr>
        <p:spPr>
          <a:xfrm>
            <a:off x="-1" y="0"/>
            <a:ext cx="604800"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1" name="Google Shape;41;p8"/>
          <p:cNvPicPr preferRelativeResize="0"/>
          <p:nvPr/>
        </p:nvPicPr>
        <p:blipFill rotWithShape="1">
          <a:blip r:embed="rId1">
            <a:alphaModFix/>
          </a:blip>
          <a:srcRect b="0" l="0" r="0" t="0"/>
          <a:stretch/>
        </p:blipFill>
        <p:spPr>
          <a:xfrm>
            <a:off x="10461337" y="5196667"/>
            <a:ext cx="1547025" cy="15470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3" r:id="rId2"/>
    <p:sldLayoutId id="2147483654"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 name="Shape 48"/>
        <p:cNvGrpSpPr/>
        <p:nvPr/>
      </p:nvGrpSpPr>
      <p:grpSpPr>
        <a:xfrm>
          <a:off x="0" y="0"/>
          <a:ext cx="0" cy="0"/>
          <a:chOff x="0" y="0"/>
          <a:chExt cx="0" cy="0"/>
        </a:xfrm>
      </p:grpSpPr>
      <p:sp>
        <p:nvSpPr>
          <p:cNvPr id="49" name="Google Shape;49;p11"/>
          <p:cNvSpPr/>
          <p:nvPr/>
        </p:nvSpPr>
        <p:spPr>
          <a:xfrm>
            <a:off x="9176624" y="0"/>
            <a:ext cx="3015380" cy="6858000"/>
          </a:xfrm>
          <a:custGeom>
            <a:rect b="b" l="l" r="r" t="t"/>
            <a:pathLst>
              <a:path extrusionOk="0" h="6858000" w="4047490">
                <a:moveTo>
                  <a:pt x="4047490" y="0"/>
                </a:moveTo>
                <a:lnTo>
                  <a:pt x="4047490" y="6858000"/>
                </a:lnTo>
                <a:lnTo>
                  <a:pt x="0" y="6858000"/>
                </a:lnTo>
                <a:lnTo>
                  <a:pt x="2264410" y="4588510"/>
                </a:lnTo>
                <a:cubicBezTo>
                  <a:pt x="2908300" y="3940810"/>
                  <a:pt x="2908300" y="2894330"/>
                  <a:pt x="2266950" y="2246630"/>
                </a:cubicBezTo>
                <a:lnTo>
                  <a:pt x="22860" y="0"/>
                </a:lnTo>
                <a:lnTo>
                  <a:pt x="404749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11"/>
          <p:cNvSpPr/>
          <p:nvPr/>
        </p:nvSpPr>
        <p:spPr>
          <a:xfrm>
            <a:off x="-1" y="0"/>
            <a:ext cx="604800"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1" name="Google Shape;51;p11"/>
          <p:cNvPicPr preferRelativeResize="0"/>
          <p:nvPr/>
        </p:nvPicPr>
        <p:blipFill rotWithShape="1">
          <a:blip r:embed="rId1">
            <a:alphaModFix/>
          </a:blip>
          <a:srcRect b="0" l="0" r="0" t="0"/>
          <a:stretch/>
        </p:blipFill>
        <p:spPr>
          <a:xfrm>
            <a:off x="10461337" y="5196667"/>
            <a:ext cx="1547025" cy="15470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5" r:id="rId2"/>
    <p:sldLayoutId id="2147483656"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 name="Shape 58"/>
        <p:cNvGrpSpPr/>
        <p:nvPr/>
      </p:nvGrpSpPr>
      <p:grpSpPr>
        <a:xfrm>
          <a:off x="0" y="0"/>
          <a:ext cx="0" cy="0"/>
          <a:chOff x="0" y="0"/>
          <a:chExt cx="0" cy="0"/>
        </a:xfrm>
      </p:grpSpPr>
      <p:sp>
        <p:nvSpPr>
          <p:cNvPr id="59" name="Google Shape;59;p14"/>
          <p:cNvSpPr/>
          <p:nvPr/>
        </p:nvSpPr>
        <p:spPr>
          <a:xfrm>
            <a:off x="9179924" y="0"/>
            <a:ext cx="3015380" cy="6858000"/>
          </a:xfrm>
          <a:custGeom>
            <a:rect b="b" l="l" r="r" t="t"/>
            <a:pathLst>
              <a:path extrusionOk="0" h="6858000" w="4047490">
                <a:moveTo>
                  <a:pt x="4047490" y="0"/>
                </a:moveTo>
                <a:lnTo>
                  <a:pt x="4047490" y="6858000"/>
                </a:lnTo>
                <a:lnTo>
                  <a:pt x="0" y="6858000"/>
                </a:lnTo>
                <a:lnTo>
                  <a:pt x="2264410" y="4588510"/>
                </a:lnTo>
                <a:cubicBezTo>
                  <a:pt x="2908300" y="3940810"/>
                  <a:pt x="2908300" y="2894330"/>
                  <a:pt x="2266950" y="2246630"/>
                </a:cubicBezTo>
                <a:lnTo>
                  <a:pt x="22860" y="0"/>
                </a:lnTo>
                <a:lnTo>
                  <a:pt x="404749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 name="Google Shape;60;p14"/>
          <p:cNvSpPr/>
          <p:nvPr/>
        </p:nvSpPr>
        <p:spPr>
          <a:xfrm>
            <a:off x="-1" y="0"/>
            <a:ext cx="604800"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1" name="Google Shape;61;p14"/>
          <p:cNvPicPr preferRelativeResize="0"/>
          <p:nvPr/>
        </p:nvPicPr>
        <p:blipFill rotWithShape="1">
          <a:blip r:embed="rId1">
            <a:alphaModFix/>
          </a:blip>
          <a:srcRect b="0" l="0" r="0" t="0"/>
          <a:stretch/>
        </p:blipFill>
        <p:spPr>
          <a:xfrm>
            <a:off x="10461337" y="5196667"/>
            <a:ext cx="1547025" cy="15470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7" r:id="rId2"/>
    <p:sldLayoutId id="2147483658"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 name="Shape 68"/>
        <p:cNvGrpSpPr/>
        <p:nvPr/>
      </p:nvGrpSpPr>
      <p:grpSpPr>
        <a:xfrm>
          <a:off x="0" y="0"/>
          <a:ext cx="0" cy="0"/>
          <a:chOff x="0" y="0"/>
          <a:chExt cx="0" cy="0"/>
        </a:xfrm>
      </p:grpSpPr>
      <p:sp>
        <p:nvSpPr>
          <p:cNvPr id="69" name="Google Shape;69;p17"/>
          <p:cNvSpPr/>
          <p:nvPr/>
        </p:nvSpPr>
        <p:spPr>
          <a:xfrm>
            <a:off x="9179924" y="0"/>
            <a:ext cx="3015380" cy="6858000"/>
          </a:xfrm>
          <a:custGeom>
            <a:rect b="b" l="l" r="r" t="t"/>
            <a:pathLst>
              <a:path extrusionOk="0" h="6858000" w="4047490">
                <a:moveTo>
                  <a:pt x="4047490" y="0"/>
                </a:moveTo>
                <a:lnTo>
                  <a:pt x="4047490" y="6858000"/>
                </a:lnTo>
                <a:lnTo>
                  <a:pt x="0" y="6858000"/>
                </a:lnTo>
                <a:lnTo>
                  <a:pt x="2264410" y="4588510"/>
                </a:lnTo>
                <a:cubicBezTo>
                  <a:pt x="2908300" y="3940810"/>
                  <a:pt x="2908300" y="2894330"/>
                  <a:pt x="2266950" y="2246630"/>
                </a:cubicBezTo>
                <a:lnTo>
                  <a:pt x="22860" y="0"/>
                </a:lnTo>
                <a:lnTo>
                  <a:pt x="4047490"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 name="Google Shape;70;p17"/>
          <p:cNvSpPr/>
          <p:nvPr/>
        </p:nvSpPr>
        <p:spPr>
          <a:xfrm>
            <a:off x="-1" y="0"/>
            <a:ext cx="604800"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1" name="Google Shape;71;p17"/>
          <p:cNvPicPr preferRelativeResize="0"/>
          <p:nvPr/>
        </p:nvPicPr>
        <p:blipFill rotWithShape="1">
          <a:blip r:embed="rId1">
            <a:alphaModFix/>
          </a:blip>
          <a:srcRect b="0" l="0" r="0" t="0"/>
          <a:stretch/>
        </p:blipFill>
        <p:spPr>
          <a:xfrm>
            <a:off x="10461337" y="5196667"/>
            <a:ext cx="1547025" cy="15470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 name="Shape 78"/>
        <p:cNvGrpSpPr/>
        <p:nvPr/>
      </p:nvGrpSpPr>
      <p:grpSpPr>
        <a:xfrm>
          <a:off x="0" y="0"/>
          <a:ext cx="0" cy="0"/>
          <a:chOff x="0" y="0"/>
          <a:chExt cx="0" cy="0"/>
        </a:xfrm>
      </p:grpSpPr>
      <p:pic>
        <p:nvPicPr>
          <p:cNvPr id="79" name="Google Shape;79;p20"/>
          <p:cNvPicPr preferRelativeResize="0"/>
          <p:nvPr/>
        </p:nvPicPr>
        <p:blipFill rotWithShape="1">
          <a:blip r:embed="rId1">
            <a:alphaModFix/>
          </a:blip>
          <a:srcRect b="21233" l="0" r="0" t="21234"/>
          <a:stretch/>
        </p:blipFill>
        <p:spPr>
          <a:xfrm>
            <a:off x="4958825" y="0"/>
            <a:ext cx="5960326" cy="6857999"/>
          </a:xfrm>
          <a:prstGeom prst="rect">
            <a:avLst/>
          </a:prstGeom>
          <a:noFill/>
          <a:ln>
            <a:noFill/>
          </a:ln>
        </p:spPr>
      </p:pic>
      <p:pic>
        <p:nvPicPr>
          <p:cNvPr id="80" name="Google Shape;80;p20"/>
          <p:cNvPicPr preferRelativeResize="0"/>
          <p:nvPr/>
        </p:nvPicPr>
        <p:blipFill rotWithShape="1">
          <a:blip r:embed="rId2">
            <a:alphaModFix/>
          </a:blip>
          <a:srcRect b="0" l="0" r="0" t="0"/>
          <a:stretch/>
        </p:blipFill>
        <p:spPr>
          <a:xfrm>
            <a:off x="11356975" y="5893331"/>
            <a:ext cx="604425" cy="8697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3"/>
    <p:sldLayoutId id="214748366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pic>
        <p:nvPicPr>
          <p:cNvPr id="88" name="Google Shape;88;p23"/>
          <p:cNvPicPr preferRelativeResize="0"/>
          <p:nvPr/>
        </p:nvPicPr>
        <p:blipFill rotWithShape="1">
          <a:blip r:embed="rId1">
            <a:alphaModFix/>
          </a:blip>
          <a:srcRect b="21233" l="0" r="0" t="21234"/>
          <a:stretch/>
        </p:blipFill>
        <p:spPr>
          <a:xfrm>
            <a:off x="4958825" y="0"/>
            <a:ext cx="5960326" cy="6857999"/>
          </a:xfrm>
          <a:prstGeom prst="rect">
            <a:avLst/>
          </a:prstGeom>
          <a:noFill/>
          <a:ln>
            <a:noFill/>
          </a:ln>
        </p:spPr>
      </p:pic>
      <p:pic>
        <p:nvPicPr>
          <p:cNvPr id="89" name="Google Shape;89;p23"/>
          <p:cNvPicPr preferRelativeResize="0"/>
          <p:nvPr/>
        </p:nvPicPr>
        <p:blipFill rotWithShape="1">
          <a:blip r:embed="rId2">
            <a:alphaModFix/>
          </a:blip>
          <a:srcRect b="0" l="0" r="0" t="0"/>
          <a:stretch/>
        </p:blipFill>
        <p:spPr>
          <a:xfrm>
            <a:off x="11356975" y="5893331"/>
            <a:ext cx="604425" cy="8697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3"/>
    <p:sldLayoutId id="2147483664"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pic>
        <p:nvPicPr>
          <p:cNvPr id="97" name="Google Shape;97;p26"/>
          <p:cNvPicPr preferRelativeResize="0"/>
          <p:nvPr/>
        </p:nvPicPr>
        <p:blipFill rotWithShape="1">
          <a:blip r:embed="rId1">
            <a:alphaModFix/>
          </a:blip>
          <a:srcRect b="21233" l="0" r="0" t="21234"/>
          <a:stretch/>
        </p:blipFill>
        <p:spPr>
          <a:xfrm>
            <a:off x="4958825" y="0"/>
            <a:ext cx="5960326" cy="6857999"/>
          </a:xfrm>
          <a:prstGeom prst="rect">
            <a:avLst/>
          </a:prstGeom>
          <a:noFill/>
          <a:ln>
            <a:noFill/>
          </a:ln>
        </p:spPr>
      </p:pic>
      <p:pic>
        <p:nvPicPr>
          <p:cNvPr id="98" name="Google Shape;98;p26"/>
          <p:cNvPicPr preferRelativeResize="0"/>
          <p:nvPr/>
        </p:nvPicPr>
        <p:blipFill rotWithShape="1">
          <a:blip r:embed="rId2">
            <a:alphaModFix/>
          </a:blip>
          <a:srcRect b="0" l="0" r="0" t="0"/>
          <a:stretch/>
        </p:blipFill>
        <p:spPr>
          <a:xfrm>
            <a:off x="11356975" y="5893331"/>
            <a:ext cx="604425" cy="8697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5" r:id="rId3"/>
    <p:sldLayoutId id="2147483666" r:id="rId4"/>
    <p:sldLayoutId id="2147483667" r:id="rId5"/>
    <p:sldLayoutId id="2147483668" r:id="rId6"/>
    <p:sldLayoutId id="2147483669" r:id="rId7"/>
    <p:sldLayoutId id="2147483670" r:id="rId8"/>
    <p:sldLayoutId id="2147483671"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hyperlink" Target="http://www.youtube.com/watch?v=4xG2aJa6UyY" TargetMode="Externa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40.png"/><Relationship Id="rId7" Type="http://schemas.openxmlformats.org/officeDocument/2006/relationships/image" Target="../media/image51.png"/><Relationship Id="rId8"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3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image" Target="../media/image51.png"/><Relationship Id="rId5" Type="http://schemas.openxmlformats.org/officeDocument/2006/relationships/image" Target="../media/image47.png"/><Relationship Id="rId6"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51.png"/><Relationship Id="rId5" Type="http://schemas.openxmlformats.org/officeDocument/2006/relationships/image" Target="../media/image47.png"/><Relationship Id="rId6" Type="http://schemas.openxmlformats.org/officeDocument/2006/relationships/image" Target="../media/image40.png"/><Relationship Id="rId7"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40.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39.png"/><Relationship Id="rId5" Type="http://schemas.openxmlformats.org/officeDocument/2006/relationships/image" Target="../media/image32.png"/><Relationship Id="rId6" Type="http://schemas.openxmlformats.org/officeDocument/2006/relationships/image" Target="../media/image25.png"/><Relationship Id="rId7"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40.png"/><Relationship Id="rId5" Type="http://schemas.openxmlformats.org/officeDocument/2006/relationships/image" Target="../media/image51.png"/><Relationship Id="rId6" Type="http://schemas.openxmlformats.org/officeDocument/2006/relationships/image" Target="../media/image46.png"/><Relationship Id="rId7" Type="http://schemas.openxmlformats.org/officeDocument/2006/relationships/image" Target="../media/image45.png"/><Relationship Id="rId8"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39.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39.png"/><Relationship Id="rId4" Type="http://schemas.openxmlformats.org/officeDocument/2006/relationships/image" Target="../media/image8.png"/><Relationship Id="rId5" Type="http://schemas.openxmlformats.org/officeDocument/2006/relationships/hyperlink" Target="http://www.youtube.com/watch?v=H0UqXvYKI3w" TargetMode="External"/><Relationship Id="rId6"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67.png"/><Relationship Id="rId4" Type="http://schemas.openxmlformats.org/officeDocument/2006/relationships/hyperlink" Target="http://www.youtube.com/watch?v=4xG2aJa6UyY" TargetMode="External"/><Relationship Id="rId5" Type="http://schemas.openxmlformats.org/officeDocument/2006/relationships/image" Target="../media/image1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39.png"/><Relationship Id="rId5" Type="http://schemas.openxmlformats.org/officeDocument/2006/relationships/hyperlink" Target="http://www.youtube.com/watch?v=H0UqXvYKI3w" TargetMode="External"/><Relationship Id="rId6" Type="http://schemas.openxmlformats.org/officeDocument/2006/relationships/image" Target="../media/image5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39.png"/><Relationship Id="rId4" Type="http://schemas.openxmlformats.org/officeDocument/2006/relationships/image" Target="../media/image8.png"/><Relationship Id="rId5" Type="http://schemas.openxmlformats.org/officeDocument/2006/relationships/hyperlink" Target="http://www.youtube.com/watch?v=H0UqXvYKI3w" TargetMode="External"/><Relationship Id="rId6" Type="http://schemas.openxmlformats.org/officeDocument/2006/relationships/image" Target="../media/image5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 Id="rId3" Type="http://schemas.openxmlformats.org/officeDocument/2006/relationships/image" Target="../media/image68.png"/><Relationship Id="rId4" Type="http://schemas.openxmlformats.org/officeDocument/2006/relationships/image" Target="../media/image11.png"/><Relationship Id="rId9" Type="http://schemas.openxmlformats.org/officeDocument/2006/relationships/image" Target="../media/image39.pn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4.png"/><Relationship Id="rId8"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62.png"/><Relationship Id="rId4" Type="http://schemas.openxmlformats.org/officeDocument/2006/relationships/hyperlink" Target="https://tejoin.com/scroll/441653357"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hyperlink" Target="https://www.americanprogress.org/article/reimagining-the-school-day/" TargetMode="External"/><Relationship Id="rId4" Type="http://schemas.openxmlformats.org/officeDocument/2006/relationships/hyperlink" Target="https://www.nextgenlearning.org/articles/brave-before-perfect-transforming-learning-in-rural-north-dakota" TargetMode="External"/><Relationship Id="rId5" Type="http://schemas.openxmlformats.org/officeDocument/2006/relationships/hyperlink" Target="https://hechingerreport.org/does-lunch-have-to-be-45-minutes-rethinking-school-schedules-to-support-innovation/" TargetMode="External"/><Relationship Id="rId6" Type="http://schemas.openxmlformats.org/officeDocument/2006/relationships/hyperlink" Target="https://www.redesigninghighschool.org/" TargetMode="External"/><Relationship Id="rId7" Type="http://schemas.openxmlformats.org/officeDocument/2006/relationships/hyperlink" Target="https://unlockingtime.org/" TargetMode="External"/><Relationship Id="rId8" Type="http://schemas.openxmlformats.org/officeDocument/2006/relationships/hyperlink" Target="https://www.edsurge.com/news/2019-02-20-using-neuroscience-to-launch-a-research-informed-school-schedul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28.jp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28.jpg"/><Relationship Id="rId5" Type="http://schemas.openxmlformats.org/officeDocument/2006/relationships/image" Target="../media/image37.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4.png"/><Relationship Id="rId4" Type="http://schemas.openxmlformats.org/officeDocument/2006/relationships/image" Target="../media/image66.png"/><Relationship Id="rId5"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74"/>
          <p:cNvSpPr txBox="1"/>
          <p:nvPr>
            <p:ph type="ctrTitle"/>
          </p:nvPr>
        </p:nvSpPr>
        <p:spPr>
          <a:xfrm>
            <a:off x="702733" y="2408238"/>
            <a:ext cx="9144000" cy="2387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7200"/>
              <a:buFont typeface="Open Sans"/>
              <a:buNone/>
            </a:pPr>
            <a:r>
              <a:rPr lang="en-US" sz="10200">
                <a:solidFill>
                  <a:schemeClr val="accent1"/>
                </a:solidFill>
              </a:rPr>
              <a:t>Focus </a:t>
            </a:r>
            <a:r>
              <a:rPr lang="en-US" sz="10200">
                <a:solidFill>
                  <a:schemeClr val="accent1"/>
                </a:solidFill>
              </a:rPr>
              <a:t>203</a:t>
            </a:r>
            <a:endParaRPr sz="10200">
              <a:solidFill>
                <a:schemeClr val="accent1"/>
              </a:solidFill>
            </a:endParaRPr>
          </a:p>
        </p:txBody>
      </p:sp>
      <p:sp>
        <p:nvSpPr>
          <p:cNvPr id="333" name="Google Shape;333;p74"/>
          <p:cNvSpPr txBox="1"/>
          <p:nvPr>
            <p:ph idx="1" type="subTitle"/>
          </p:nvPr>
        </p:nvSpPr>
        <p:spPr>
          <a:xfrm>
            <a:off x="862208" y="4880605"/>
            <a:ext cx="9144000" cy="495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B435A"/>
              </a:buClr>
              <a:buSzPts val="2400"/>
              <a:buNone/>
            </a:pPr>
            <a:r>
              <a:rPr b="1" lang="en-US" sz="2900">
                <a:solidFill>
                  <a:schemeClr val="lt1"/>
                </a:solidFill>
                <a:latin typeface="Montserrat"/>
                <a:ea typeface="Montserrat"/>
                <a:cs typeface="Montserrat"/>
                <a:sym typeface="Montserrat"/>
              </a:rPr>
              <a:t>January 2025</a:t>
            </a:r>
            <a:endParaRPr b="1" sz="290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 name="Shape 433"/>
        <p:cNvGrpSpPr/>
        <p:nvPr/>
      </p:nvGrpSpPr>
      <p:grpSpPr>
        <a:xfrm>
          <a:off x="0" y="0"/>
          <a:ext cx="0" cy="0"/>
          <a:chOff x="0" y="0"/>
          <a:chExt cx="0" cy="0"/>
        </a:xfrm>
      </p:grpSpPr>
      <p:grpSp>
        <p:nvGrpSpPr>
          <p:cNvPr descr="Open folder with solid fill" id="434" name="Google Shape;434;p83"/>
          <p:cNvGrpSpPr/>
          <p:nvPr/>
        </p:nvGrpSpPr>
        <p:grpSpPr>
          <a:xfrm>
            <a:off x="6119066" y="6142333"/>
            <a:ext cx="411746" cy="295612"/>
            <a:chOff x="5675540" y="3053445"/>
            <a:chExt cx="318418" cy="228607"/>
          </a:xfrm>
        </p:grpSpPr>
        <p:sp>
          <p:nvSpPr>
            <p:cNvPr id="435" name="Google Shape;435;p83"/>
            <p:cNvSpPr/>
            <p:nvPr/>
          </p:nvSpPr>
          <p:spPr>
            <a:xfrm>
              <a:off x="5675540" y="3053445"/>
              <a:ext cx="285759" cy="216364"/>
            </a:xfrm>
            <a:custGeom>
              <a:rect b="b" l="l" r="r" t="t"/>
              <a:pathLst>
                <a:path extrusionOk="0" h="216364" w="285759">
                  <a:moveTo>
                    <a:pt x="81237" y="69399"/>
                  </a:moveTo>
                  <a:lnTo>
                    <a:pt x="285760" y="69399"/>
                  </a:lnTo>
                  <a:lnTo>
                    <a:pt x="285760" y="48987"/>
                  </a:lnTo>
                  <a:cubicBezTo>
                    <a:pt x="285760" y="40006"/>
                    <a:pt x="278412" y="32658"/>
                    <a:pt x="269431" y="32658"/>
                  </a:cubicBezTo>
                  <a:lnTo>
                    <a:pt x="146962" y="32658"/>
                  </a:lnTo>
                  <a:lnTo>
                    <a:pt x="102057" y="2858"/>
                  </a:lnTo>
                  <a:cubicBezTo>
                    <a:pt x="99199" y="1225"/>
                    <a:pt x="96342" y="0"/>
                    <a:pt x="93076" y="0"/>
                  </a:cubicBezTo>
                  <a:lnTo>
                    <a:pt x="16329" y="0"/>
                  </a:lnTo>
                  <a:cubicBezTo>
                    <a:pt x="7348" y="0"/>
                    <a:pt x="0" y="7348"/>
                    <a:pt x="0" y="16329"/>
                  </a:cubicBezTo>
                  <a:lnTo>
                    <a:pt x="0" y="216361"/>
                  </a:lnTo>
                  <a:cubicBezTo>
                    <a:pt x="0" y="217177"/>
                    <a:pt x="52661" y="88586"/>
                    <a:pt x="52661" y="88586"/>
                  </a:cubicBezTo>
                  <a:cubicBezTo>
                    <a:pt x="57560" y="77155"/>
                    <a:pt x="68582" y="69399"/>
                    <a:pt x="81237" y="6939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sp>
          <p:nvSpPr>
            <p:cNvPr id="436" name="Google Shape;436;p83"/>
            <p:cNvSpPr/>
            <p:nvPr/>
          </p:nvSpPr>
          <p:spPr>
            <a:xfrm>
              <a:off x="5687787" y="3139173"/>
              <a:ext cx="306171" cy="142879"/>
            </a:xfrm>
            <a:custGeom>
              <a:rect b="b" l="l" r="r" t="t"/>
              <a:pathLst>
                <a:path extrusionOk="0" h="142879" w="306171">
                  <a:moveTo>
                    <a:pt x="306171" y="16329"/>
                  </a:moveTo>
                  <a:cubicBezTo>
                    <a:pt x="306171" y="7756"/>
                    <a:pt x="300048" y="816"/>
                    <a:pt x="291475" y="0"/>
                  </a:cubicBezTo>
                  <a:lnTo>
                    <a:pt x="68991" y="0"/>
                  </a:lnTo>
                  <a:cubicBezTo>
                    <a:pt x="62867" y="0"/>
                    <a:pt x="57560" y="3674"/>
                    <a:pt x="55111" y="8981"/>
                  </a:cubicBezTo>
                  <a:lnTo>
                    <a:pt x="0" y="142880"/>
                  </a:lnTo>
                  <a:lnTo>
                    <a:pt x="249019" y="142880"/>
                  </a:lnTo>
                  <a:lnTo>
                    <a:pt x="304538" y="23677"/>
                  </a:lnTo>
                  <a:cubicBezTo>
                    <a:pt x="305763" y="21228"/>
                    <a:pt x="306171" y="18778"/>
                    <a:pt x="306171" y="16329"/>
                  </a:cubicBezTo>
                  <a:lnTo>
                    <a:pt x="306171" y="1632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grpSp>
      <p:sp>
        <p:nvSpPr>
          <p:cNvPr id="437" name="Google Shape;437;p83"/>
          <p:cNvSpPr/>
          <p:nvPr/>
        </p:nvSpPr>
        <p:spPr>
          <a:xfrm>
            <a:off x="0" y="5937575"/>
            <a:ext cx="12192000" cy="920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accent2"/>
              </a:solidFill>
              <a:latin typeface="Calibri"/>
              <a:ea typeface="Calibri"/>
              <a:cs typeface="Calibri"/>
              <a:sym typeface="Calibri"/>
            </a:endParaRPr>
          </a:p>
        </p:txBody>
      </p:sp>
      <p:pic>
        <p:nvPicPr>
          <p:cNvPr id="438" name="Google Shape;438;p83"/>
          <p:cNvPicPr preferRelativeResize="0"/>
          <p:nvPr/>
        </p:nvPicPr>
        <p:blipFill>
          <a:blip r:embed="rId3">
            <a:alphaModFix/>
          </a:blip>
          <a:stretch>
            <a:fillRect/>
          </a:stretch>
        </p:blipFill>
        <p:spPr>
          <a:xfrm>
            <a:off x="5075112" y="5884877"/>
            <a:ext cx="1025775" cy="1025775"/>
          </a:xfrm>
          <a:prstGeom prst="rect">
            <a:avLst/>
          </a:prstGeom>
          <a:noFill/>
          <a:ln>
            <a:noFill/>
          </a:ln>
        </p:spPr>
      </p:pic>
      <p:sp>
        <p:nvSpPr>
          <p:cNvPr id="439" name="Google Shape;439;p83"/>
          <p:cNvSpPr txBox="1"/>
          <p:nvPr/>
        </p:nvSpPr>
        <p:spPr>
          <a:xfrm>
            <a:off x="130400" y="76200"/>
            <a:ext cx="10528500" cy="920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4800">
                <a:solidFill>
                  <a:schemeClr val="accent5"/>
                </a:solidFill>
                <a:latin typeface="Open Sans"/>
                <a:ea typeface="Open Sans"/>
                <a:cs typeface="Open Sans"/>
                <a:sym typeface="Open Sans"/>
              </a:rPr>
              <a:t>Celebrations</a:t>
            </a:r>
            <a:endParaRPr b="1" sz="4800">
              <a:solidFill>
                <a:schemeClr val="accent5"/>
              </a:solidFill>
              <a:latin typeface="Open Sans"/>
              <a:ea typeface="Open Sans"/>
              <a:cs typeface="Open Sans"/>
              <a:sym typeface="Open Sans"/>
            </a:endParaRPr>
          </a:p>
        </p:txBody>
      </p:sp>
      <p:sp>
        <p:nvSpPr>
          <p:cNvPr id="440" name="Google Shape;440;p83"/>
          <p:cNvSpPr txBox="1"/>
          <p:nvPr/>
        </p:nvSpPr>
        <p:spPr>
          <a:xfrm>
            <a:off x="522000" y="1170338"/>
            <a:ext cx="11148000" cy="4540800"/>
          </a:xfrm>
          <a:prstGeom prst="rect">
            <a:avLst/>
          </a:prstGeom>
          <a:solidFill>
            <a:schemeClr val="lt2"/>
          </a:solidFill>
          <a:ln cap="flat" cmpd="sng" w="3810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2300"/>
              <a:buChar char="➔"/>
            </a:pPr>
            <a:r>
              <a:rPr lang="en-US" sz="2300">
                <a:solidFill>
                  <a:schemeClr val="dk1"/>
                </a:solidFill>
                <a:latin typeface="Montserrat"/>
                <a:ea typeface="Montserrat"/>
                <a:cs typeface="Montserrat"/>
                <a:sym typeface="Montserrat"/>
              </a:rPr>
              <a:t>Across all academic accountability assessments, relative to all Illinois unit districts, Naperville’s overall proficiency equals the </a:t>
            </a:r>
            <a:r>
              <a:rPr b="1" lang="en-US" sz="2300">
                <a:solidFill>
                  <a:schemeClr val="dk1"/>
                </a:solidFill>
                <a:latin typeface="Montserrat"/>
                <a:ea typeface="Montserrat"/>
                <a:cs typeface="Montserrat"/>
                <a:sym typeface="Montserrat"/>
              </a:rPr>
              <a:t>99th percentile rank</a:t>
            </a:r>
            <a:r>
              <a:rPr lang="en-US" sz="2300">
                <a:solidFill>
                  <a:schemeClr val="dk1"/>
                </a:solidFill>
                <a:latin typeface="Montserrat"/>
                <a:ea typeface="Montserrat"/>
                <a:cs typeface="Montserrat"/>
                <a:sym typeface="Montserrat"/>
              </a:rPr>
              <a:t> in English Language Arts (ELA) and Mathematics, and </a:t>
            </a:r>
            <a:r>
              <a:rPr b="1" lang="en-US" sz="2300">
                <a:solidFill>
                  <a:schemeClr val="dk1"/>
                </a:solidFill>
                <a:latin typeface="Montserrat"/>
                <a:ea typeface="Montserrat"/>
                <a:cs typeface="Montserrat"/>
                <a:sym typeface="Montserrat"/>
              </a:rPr>
              <a:t>98th percentile rank</a:t>
            </a:r>
            <a:r>
              <a:rPr lang="en-US" sz="2300">
                <a:solidFill>
                  <a:schemeClr val="dk1"/>
                </a:solidFill>
                <a:latin typeface="Montserrat"/>
                <a:ea typeface="Montserrat"/>
                <a:cs typeface="Montserrat"/>
                <a:sym typeface="Montserrat"/>
              </a:rPr>
              <a:t> in Science</a:t>
            </a:r>
            <a:endParaRPr sz="2300">
              <a:solidFill>
                <a:schemeClr val="dk1"/>
              </a:solidFill>
              <a:latin typeface="Montserrat"/>
              <a:ea typeface="Montserrat"/>
              <a:cs typeface="Montserrat"/>
              <a:sym typeface="Montserrat"/>
            </a:endParaRPr>
          </a:p>
          <a:p>
            <a:pPr indent="-171450" lvl="0" marL="457200" rtl="0" algn="l">
              <a:spcBef>
                <a:spcPts val="0"/>
              </a:spcBef>
              <a:spcAft>
                <a:spcPts val="0"/>
              </a:spcAft>
              <a:buNone/>
            </a:pPr>
            <a:r>
              <a:t/>
            </a:r>
            <a:endParaRPr sz="1100">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2"/>
              </a:buClr>
              <a:buSzPts val="2300"/>
              <a:buChar char="➔"/>
            </a:pPr>
            <a:r>
              <a:rPr lang="en-US" sz="2300">
                <a:solidFill>
                  <a:schemeClr val="dk1"/>
                </a:solidFill>
                <a:latin typeface="Montserrat"/>
                <a:ea typeface="Montserrat"/>
                <a:cs typeface="Montserrat"/>
                <a:sym typeface="Montserrat"/>
              </a:rPr>
              <a:t>Post-pandemic elementary and middle school </a:t>
            </a:r>
            <a:r>
              <a:rPr b="1" lang="en-US" sz="2300">
                <a:solidFill>
                  <a:schemeClr val="dk1"/>
                </a:solidFill>
                <a:latin typeface="Montserrat"/>
                <a:ea typeface="Montserrat"/>
                <a:cs typeface="Montserrat"/>
                <a:sym typeface="Montserrat"/>
              </a:rPr>
              <a:t>proficiency recovery achieved</a:t>
            </a:r>
            <a:r>
              <a:rPr lang="en-US" sz="2300">
                <a:solidFill>
                  <a:schemeClr val="dk1"/>
                </a:solidFill>
                <a:latin typeface="Montserrat"/>
                <a:ea typeface="Montserrat"/>
                <a:cs typeface="Montserrat"/>
                <a:sym typeface="Montserrat"/>
              </a:rPr>
              <a:t> in ELA and within ~3% in Mathematics</a:t>
            </a:r>
            <a:endParaRPr sz="23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2"/>
              </a:buClr>
              <a:buSzPts val="2300"/>
              <a:buChar char="➔"/>
            </a:pPr>
            <a:r>
              <a:rPr lang="en-US" sz="2300">
                <a:solidFill>
                  <a:schemeClr val="dk1"/>
                </a:solidFill>
                <a:latin typeface="Montserrat"/>
                <a:ea typeface="Montserrat"/>
                <a:cs typeface="Montserrat"/>
                <a:sym typeface="Montserrat"/>
              </a:rPr>
              <a:t>Over </a:t>
            </a:r>
            <a:r>
              <a:rPr b="1" lang="en-US" sz="2300">
                <a:solidFill>
                  <a:schemeClr val="dk1"/>
                </a:solidFill>
                <a:latin typeface="Montserrat"/>
                <a:ea typeface="Montserrat"/>
                <a:cs typeface="Montserrat"/>
                <a:sym typeface="Montserrat"/>
              </a:rPr>
              <a:t>95% graduation rate</a:t>
            </a:r>
            <a:r>
              <a:rPr lang="en-US" sz="2300">
                <a:solidFill>
                  <a:schemeClr val="dk1"/>
                </a:solidFill>
                <a:latin typeface="Montserrat"/>
                <a:ea typeface="Montserrat"/>
                <a:cs typeface="Montserrat"/>
                <a:sym typeface="Montserrat"/>
              </a:rPr>
              <a:t> at 4, 5, and 6 years</a:t>
            </a:r>
            <a:endParaRPr sz="2300">
              <a:solidFill>
                <a:schemeClr val="dk1"/>
              </a:solidFill>
              <a:latin typeface="Montserrat"/>
              <a:ea typeface="Montserrat"/>
              <a:cs typeface="Montserrat"/>
              <a:sym typeface="Montserrat"/>
            </a:endParaRPr>
          </a:p>
          <a:p>
            <a:pPr indent="-171450" lvl="0" marL="457200" rtl="0" algn="l">
              <a:spcBef>
                <a:spcPts val="0"/>
              </a:spcBef>
              <a:spcAft>
                <a:spcPts val="0"/>
              </a:spcAft>
              <a:buNone/>
            </a:pPr>
            <a:r>
              <a:t/>
            </a:r>
            <a:endParaRPr sz="1100">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2"/>
              </a:buClr>
              <a:buSzPts val="2300"/>
              <a:buChar char="➔"/>
            </a:pPr>
            <a:r>
              <a:rPr b="1" lang="en-US" sz="2300">
                <a:solidFill>
                  <a:schemeClr val="dk1"/>
                </a:solidFill>
                <a:latin typeface="Montserrat"/>
                <a:ea typeface="Montserrat"/>
                <a:cs typeface="Montserrat"/>
                <a:sym typeface="Montserrat"/>
              </a:rPr>
              <a:t>Post-secondary education enrollment exceeds 85% </a:t>
            </a:r>
            <a:r>
              <a:rPr lang="en-US" sz="2300">
                <a:solidFill>
                  <a:schemeClr val="dk1"/>
                </a:solidFill>
                <a:latin typeface="Montserrat"/>
                <a:ea typeface="Montserrat"/>
                <a:cs typeface="Montserrat"/>
                <a:sym typeface="Montserrat"/>
              </a:rPr>
              <a:t>after graduation</a:t>
            </a:r>
            <a:endParaRPr sz="23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000">
              <a:solidFill>
                <a:schemeClr val="dk1"/>
              </a:solidFill>
              <a:latin typeface="Montserrat"/>
              <a:ea typeface="Montserrat"/>
              <a:cs typeface="Montserrat"/>
              <a:sym typeface="Montserrat"/>
            </a:endParaRPr>
          </a:p>
          <a:p>
            <a:pPr indent="-317500" lvl="0" marL="457200" rtl="0" algn="l">
              <a:spcBef>
                <a:spcPts val="0"/>
              </a:spcBef>
              <a:spcAft>
                <a:spcPts val="0"/>
              </a:spcAft>
              <a:buClr>
                <a:schemeClr val="dk2"/>
              </a:buClr>
              <a:buSzPts val="2300"/>
              <a:buFont typeface="Montserrat"/>
              <a:buChar char="➔"/>
            </a:pPr>
            <a:r>
              <a:rPr lang="en-US" sz="2300">
                <a:solidFill>
                  <a:schemeClr val="dk1"/>
                </a:solidFill>
                <a:latin typeface="Montserrat"/>
                <a:ea typeface="Montserrat"/>
                <a:cs typeface="Montserrat"/>
                <a:sym typeface="Montserrat"/>
              </a:rPr>
              <a:t>New </a:t>
            </a:r>
            <a:r>
              <a:rPr b="1" lang="en-US" sz="2300">
                <a:solidFill>
                  <a:schemeClr val="dk1"/>
                </a:solidFill>
                <a:latin typeface="Montserrat"/>
                <a:ea typeface="Montserrat"/>
                <a:cs typeface="Montserrat"/>
                <a:sym typeface="Montserrat"/>
              </a:rPr>
              <a:t>career focused courses </a:t>
            </a:r>
            <a:r>
              <a:rPr lang="en-US" sz="2300">
                <a:solidFill>
                  <a:schemeClr val="dk1"/>
                </a:solidFill>
                <a:latin typeface="Montserrat"/>
                <a:ea typeface="Montserrat"/>
                <a:cs typeface="Montserrat"/>
                <a:sym typeface="Montserrat"/>
              </a:rPr>
              <a:t>at our high school level have the </a:t>
            </a:r>
            <a:r>
              <a:rPr b="1" lang="en-US" sz="2300">
                <a:solidFill>
                  <a:schemeClr val="dk1"/>
                </a:solidFill>
                <a:latin typeface="Montserrat"/>
                <a:ea typeface="Montserrat"/>
                <a:cs typeface="Montserrat"/>
                <a:sym typeface="Montserrat"/>
              </a:rPr>
              <a:t>highest rate of growth</a:t>
            </a:r>
            <a:r>
              <a:rPr lang="en-US" sz="2300">
                <a:solidFill>
                  <a:schemeClr val="dk1"/>
                </a:solidFill>
                <a:latin typeface="Montserrat"/>
                <a:ea typeface="Montserrat"/>
                <a:cs typeface="Montserrat"/>
                <a:sym typeface="Montserrat"/>
              </a:rPr>
              <a:t> over any course of study</a:t>
            </a:r>
            <a:endParaRPr sz="23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000">
              <a:solidFill>
                <a:schemeClr val="dk1"/>
              </a:solidFill>
              <a:latin typeface="Montserrat"/>
              <a:ea typeface="Montserrat"/>
              <a:cs typeface="Montserrat"/>
              <a:sym typeface="Montserrat"/>
            </a:endParaRPr>
          </a:p>
        </p:txBody>
      </p:sp>
      <p:pic>
        <p:nvPicPr>
          <p:cNvPr id="441" name="Google Shape;441;p83"/>
          <p:cNvPicPr preferRelativeResize="0"/>
          <p:nvPr/>
        </p:nvPicPr>
        <p:blipFill>
          <a:blip r:embed="rId4">
            <a:alphaModFix/>
          </a:blip>
          <a:stretch>
            <a:fillRect/>
          </a:stretch>
        </p:blipFill>
        <p:spPr>
          <a:xfrm>
            <a:off x="11162125" y="111625"/>
            <a:ext cx="823525" cy="1235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84"/>
          <p:cNvSpPr txBox="1"/>
          <p:nvPr>
            <p:ph type="ctrTitle"/>
          </p:nvPr>
        </p:nvSpPr>
        <p:spPr>
          <a:xfrm>
            <a:off x="618800" y="0"/>
            <a:ext cx="9994200" cy="1159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3700"/>
              <a:t>District </a:t>
            </a:r>
            <a:r>
              <a:rPr lang="en-US" sz="3700"/>
              <a:t>Data</a:t>
            </a:r>
            <a:r>
              <a:rPr lang="en-US" sz="3700"/>
              <a:t>: </a:t>
            </a:r>
            <a:endParaRPr sz="3700"/>
          </a:p>
          <a:p>
            <a:pPr indent="0" lvl="0" marL="0" rtl="0" algn="l">
              <a:spcBef>
                <a:spcPts val="0"/>
              </a:spcBef>
              <a:spcAft>
                <a:spcPts val="0"/>
              </a:spcAft>
              <a:buNone/>
            </a:pPr>
            <a:r>
              <a:rPr lang="en-US" sz="3700"/>
              <a:t>Growth Opportunities</a:t>
            </a:r>
            <a:endParaRPr sz="3700"/>
          </a:p>
        </p:txBody>
      </p:sp>
      <p:sp>
        <p:nvSpPr>
          <p:cNvPr id="447" name="Google Shape;447;p84"/>
          <p:cNvSpPr txBox="1"/>
          <p:nvPr>
            <p:ph idx="1" type="subTitle"/>
          </p:nvPr>
        </p:nvSpPr>
        <p:spPr>
          <a:xfrm>
            <a:off x="784925" y="1311900"/>
            <a:ext cx="9454500" cy="5584200"/>
          </a:xfrm>
          <a:prstGeom prst="rect">
            <a:avLst/>
          </a:prstGeom>
        </p:spPr>
        <p:txBody>
          <a:bodyPr anchorCtr="0" anchor="t" bIns="45700" lIns="91425" spcFirstLastPara="1" rIns="91425" wrap="square" tIns="45700">
            <a:noAutofit/>
          </a:bodyPr>
          <a:lstStyle/>
          <a:p>
            <a:pPr indent="-374650" lvl="0" marL="457200" rtl="0" algn="l">
              <a:spcBef>
                <a:spcPts val="1000"/>
              </a:spcBef>
              <a:spcAft>
                <a:spcPts val="0"/>
              </a:spcAft>
              <a:buClr>
                <a:schemeClr val="accent6"/>
              </a:buClr>
              <a:buSzPts val="2300"/>
              <a:buFont typeface="Montserrat"/>
              <a:buChar char="➔"/>
            </a:pPr>
            <a:r>
              <a:rPr lang="en-US" sz="2300">
                <a:latin typeface="Montserrat"/>
                <a:ea typeface="Montserrat"/>
                <a:cs typeface="Montserrat"/>
                <a:sym typeface="Montserrat"/>
              </a:rPr>
              <a:t>Middle School</a:t>
            </a:r>
            <a:r>
              <a:rPr lang="en-US" sz="2300">
                <a:latin typeface="Montserrat"/>
                <a:ea typeface="Montserrat"/>
                <a:cs typeface="Montserrat"/>
                <a:sym typeface="Montserrat"/>
              </a:rPr>
              <a:t> </a:t>
            </a:r>
            <a:r>
              <a:rPr lang="en-US" sz="2300">
                <a:latin typeface="Montserrat"/>
                <a:ea typeface="Montserrat"/>
                <a:cs typeface="Montserrat"/>
                <a:sym typeface="Montserrat"/>
              </a:rPr>
              <a:t>math growth data:</a:t>
            </a:r>
            <a:endParaRPr sz="2300">
              <a:latin typeface="Montserrat"/>
              <a:ea typeface="Montserrat"/>
              <a:cs typeface="Montserrat"/>
              <a:sym typeface="Montserrat"/>
            </a:endParaRPr>
          </a:p>
          <a:p>
            <a:pPr indent="-361950" lvl="1" marL="914400" rtl="0" algn="l">
              <a:spcBef>
                <a:spcPts val="1000"/>
              </a:spcBef>
              <a:spcAft>
                <a:spcPts val="0"/>
              </a:spcAft>
              <a:buSzPts val="2100"/>
              <a:buFont typeface="Montserrat"/>
              <a:buChar char="◆"/>
            </a:pPr>
            <a:r>
              <a:rPr b="1" i="1" lang="en-US" sz="2100">
                <a:latin typeface="Montserrat"/>
                <a:ea typeface="Montserrat"/>
                <a:cs typeface="Montserrat"/>
                <a:sym typeface="Montserrat"/>
              </a:rPr>
              <a:t>Average level of achievement</a:t>
            </a:r>
            <a:r>
              <a:rPr lang="en-US" sz="2100">
                <a:latin typeface="Montserrat"/>
                <a:ea typeface="Montserrat"/>
                <a:cs typeface="Montserrat"/>
                <a:sym typeface="Montserrat"/>
              </a:rPr>
              <a:t>: 74th percentile rank; however, </a:t>
            </a:r>
            <a:r>
              <a:rPr b="1" i="1" lang="en-US" sz="2100">
                <a:latin typeface="Montserrat"/>
                <a:ea typeface="Montserrat"/>
                <a:cs typeface="Montserrat"/>
                <a:sym typeface="Montserrat"/>
              </a:rPr>
              <a:t>student growth percentile</a:t>
            </a:r>
            <a:r>
              <a:rPr lang="en-US" sz="2100">
                <a:latin typeface="Montserrat"/>
                <a:ea typeface="Montserrat"/>
                <a:cs typeface="Montserrat"/>
                <a:sym typeface="Montserrat"/>
              </a:rPr>
              <a:t>: 42nd percentile</a:t>
            </a:r>
            <a:endParaRPr sz="2100">
              <a:latin typeface="Montserrat"/>
              <a:ea typeface="Montserrat"/>
              <a:cs typeface="Montserrat"/>
              <a:sym typeface="Montserrat"/>
            </a:endParaRPr>
          </a:p>
          <a:p>
            <a:pPr indent="-374650" lvl="0" marL="457200" rtl="0" algn="l">
              <a:spcBef>
                <a:spcPts val="1000"/>
              </a:spcBef>
              <a:spcAft>
                <a:spcPts val="0"/>
              </a:spcAft>
              <a:buClr>
                <a:schemeClr val="accent6"/>
              </a:buClr>
              <a:buSzPts val="2300"/>
              <a:buFont typeface="Montserrat"/>
              <a:buChar char="➔"/>
            </a:pPr>
            <a:r>
              <a:rPr lang="en-US" sz="2300">
                <a:latin typeface="Montserrat"/>
                <a:ea typeface="Montserrat"/>
                <a:cs typeface="Montserrat"/>
                <a:sym typeface="Montserrat"/>
              </a:rPr>
              <a:t>Approximately 30% of incidents resulting in exclusionary discipline </a:t>
            </a:r>
            <a:r>
              <a:rPr i="1" lang="en-US" sz="2300">
                <a:latin typeface="Montserrat"/>
                <a:ea typeface="Montserrat"/>
                <a:cs typeface="Montserrat"/>
                <a:sym typeface="Montserrat"/>
              </a:rPr>
              <a:t>occur during unstructured time</a:t>
            </a:r>
            <a:endParaRPr i="1" sz="2300">
              <a:latin typeface="Montserrat"/>
              <a:ea typeface="Montserrat"/>
              <a:cs typeface="Montserrat"/>
              <a:sym typeface="Montserrat"/>
            </a:endParaRPr>
          </a:p>
          <a:p>
            <a:pPr indent="-374650" lvl="0" marL="457200" rtl="0" algn="l">
              <a:spcBef>
                <a:spcPts val="1000"/>
              </a:spcBef>
              <a:spcAft>
                <a:spcPts val="0"/>
              </a:spcAft>
              <a:buClr>
                <a:schemeClr val="accent6"/>
              </a:buClr>
              <a:buSzPts val="2300"/>
              <a:buFont typeface="Montserrat"/>
              <a:buChar char="➔"/>
            </a:pPr>
            <a:r>
              <a:rPr lang="en-US" sz="2300">
                <a:latin typeface="Montserrat"/>
                <a:ea typeface="Montserrat"/>
                <a:cs typeface="Montserrat"/>
                <a:sym typeface="Montserrat"/>
              </a:rPr>
              <a:t>Chronic absenteeism is at 15%</a:t>
            </a:r>
            <a:endParaRPr sz="2300" strike="sngStrike">
              <a:latin typeface="Montserrat"/>
              <a:ea typeface="Montserrat"/>
              <a:cs typeface="Montserrat"/>
              <a:sym typeface="Montserrat"/>
            </a:endParaRPr>
          </a:p>
          <a:p>
            <a:pPr indent="-374650" lvl="0" marL="457200" rtl="0" algn="l">
              <a:spcBef>
                <a:spcPts val="1000"/>
              </a:spcBef>
              <a:spcAft>
                <a:spcPts val="0"/>
              </a:spcAft>
              <a:buClr>
                <a:schemeClr val="accent6"/>
              </a:buClr>
              <a:buSzPts val="2300"/>
              <a:buFont typeface="Montserrat"/>
              <a:buChar char="➔"/>
            </a:pPr>
            <a:r>
              <a:rPr lang="en-US" sz="2300">
                <a:latin typeface="Montserrat"/>
                <a:ea typeface="Montserrat"/>
                <a:cs typeface="Montserrat"/>
                <a:sym typeface="Montserrat"/>
              </a:rPr>
              <a:t>First period tardies: HS </a:t>
            </a:r>
            <a:r>
              <a:rPr lang="en-US" sz="2300">
                <a:latin typeface="Montserrat"/>
                <a:ea typeface="Montserrat"/>
                <a:cs typeface="Montserrat"/>
                <a:sym typeface="Montserrat"/>
              </a:rPr>
              <a:t>50% of tardies; JH 45% of tardies</a:t>
            </a:r>
            <a:endParaRPr sz="2300">
              <a:latin typeface="Montserrat"/>
              <a:ea typeface="Montserrat"/>
              <a:cs typeface="Montserrat"/>
              <a:sym typeface="Montserrat"/>
            </a:endParaRPr>
          </a:p>
          <a:p>
            <a:pPr indent="-374650" lvl="0" marL="457200" rtl="0" algn="l">
              <a:spcBef>
                <a:spcPts val="1000"/>
              </a:spcBef>
              <a:spcAft>
                <a:spcPts val="0"/>
              </a:spcAft>
              <a:buClr>
                <a:schemeClr val="accent6"/>
              </a:buClr>
              <a:buSzPts val="2300"/>
              <a:buFont typeface="Montserrat"/>
              <a:buChar char="➔"/>
            </a:pPr>
            <a:r>
              <a:rPr lang="en-US" sz="2300">
                <a:latin typeface="Montserrat"/>
                <a:ea typeface="Montserrat"/>
                <a:cs typeface="Montserrat"/>
                <a:sym typeface="Montserrat"/>
              </a:rPr>
              <a:t>Student Sense of Belonging - perceptions of understanding, support, respect, and feelings of belonging at school</a:t>
            </a:r>
            <a:endParaRPr sz="2300">
              <a:latin typeface="Montserrat"/>
              <a:ea typeface="Montserrat"/>
              <a:cs typeface="Montserrat"/>
              <a:sym typeface="Montserrat"/>
            </a:endParaRPr>
          </a:p>
          <a:p>
            <a:pPr indent="0" lvl="0" marL="914400" rtl="0" algn="l">
              <a:spcBef>
                <a:spcPts val="1000"/>
              </a:spcBef>
              <a:spcAft>
                <a:spcPts val="0"/>
              </a:spcAft>
              <a:buNone/>
            </a:pPr>
            <a:r>
              <a:rPr lang="en-US" sz="2300">
                <a:latin typeface="Montserrat"/>
                <a:ea typeface="Montserrat"/>
                <a:cs typeface="Montserrat"/>
                <a:sym typeface="Montserrat"/>
              </a:rPr>
              <a:t>67% of third through fifth graders </a:t>
            </a:r>
            <a:endParaRPr sz="2300">
              <a:latin typeface="Montserrat"/>
              <a:ea typeface="Montserrat"/>
              <a:cs typeface="Montserrat"/>
              <a:sym typeface="Montserrat"/>
            </a:endParaRPr>
          </a:p>
          <a:p>
            <a:pPr indent="0" lvl="0" marL="914400" rtl="0" algn="l">
              <a:spcBef>
                <a:spcPts val="1000"/>
              </a:spcBef>
              <a:spcAft>
                <a:spcPts val="0"/>
              </a:spcAft>
              <a:buNone/>
            </a:pPr>
            <a:r>
              <a:rPr lang="en-US" sz="2300">
                <a:latin typeface="Montserrat"/>
                <a:ea typeface="Montserrat"/>
                <a:cs typeface="Montserrat"/>
                <a:sym typeface="Montserrat"/>
              </a:rPr>
              <a:t>55% of sixth through twelfth graders</a:t>
            </a:r>
            <a:endParaRPr sz="2300">
              <a:latin typeface="Montserrat"/>
              <a:ea typeface="Montserrat"/>
              <a:cs typeface="Montserrat"/>
              <a:sym typeface="Montserrat"/>
            </a:endParaRPr>
          </a:p>
          <a:p>
            <a:pPr indent="-374650" lvl="0" marL="457200" rtl="0" algn="l">
              <a:spcBef>
                <a:spcPts val="1000"/>
              </a:spcBef>
              <a:spcAft>
                <a:spcPts val="1000"/>
              </a:spcAft>
              <a:buClr>
                <a:schemeClr val="accent6"/>
              </a:buClr>
              <a:buSzPts val="2300"/>
              <a:buFont typeface="Montserrat"/>
              <a:buChar char="➔"/>
            </a:pPr>
            <a:r>
              <a:rPr lang="en-US" sz="2300">
                <a:latin typeface="Montserrat"/>
                <a:ea typeface="Montserrat"/>
                <a:cs typeface="Montserrat"/>
                <a:sym typeface="Montserrat"/>
              </a:rPr>
              <a:t>Approximately 50% of our graduates obtain a post-secondary degree within four years</a:t>
            </a:r>
            <a:endParaRPr sz="20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85"/>
          <p:cNvSpPr txBox="1"/>
          <p:nvPr>
            <p:ph type="title"/>
          </p:nvPr>
        </p:nvSpPr>
        <p:spPr>
          <a:xfrm>
            <a:off x="118000" y="127000"/>
            <a:ext cx="11956200" cy="13257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School Day Comparison</a:t>
            </a:r>
            <a:endParaRPr/>
          </a:p>
        </p:txBody>
      </p:sp>
      <p:pic>
        <p:nvPicPr>
          <p:cNvPr id="453" name="Google Shape;453;p85"/>
          <p:cNvPicPr preferRelativeResize="0"/>
          <p:nvPr/>
        </p:nvPicPr>
        <p:blipFill>
          <a:blip r:embed="rId3">
            <a:alphaModFix/>
          </a:blip>
          <a:stretch>
            <a:fillRect/>
          </a:stretch>
        </p:blipFill>
        <p:spPr>
          <a:xfrm>
            <a:off x="117950" y="1259200"/>
            <a:ext cx="11956100" cy="5444001"/>
          </a:xfrm>
          <a:prstGeom prst="rect">
            <a:avLst/>
          </a:prstGeom>
          <a:noFill/>
          <a:ln cap="flat" cmpd="sng" w="76200">
            <a:solidFill>
              <a:schemeClr val="accent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7" name="Shape 457"/>
        <p:cNvGrpSpPr/>
        <p:nvPr/>
      </p:nvGrpSpPr>
      <p:grpSpPr>
        <a:xfrm>
          <a:off x="0" y="0"/>
          <a:ext cx="0" cy="0"/>
          <a:chOff x="0" y="0"/>
          <a:chExt cx="0" cy="0"/>
        </a:xfrm>
      </p:grpSpPr>
      <p:sp>
        <p:nvSpPr>
          <p:cNvPr id="458" name="Google Shape;458;p86"/>
          <p:cNvSpPr/>
          <p:nvPr/>
        </p:nvSpPr>
        <p:spPr>
          <a:xfrm>
            <a:off x="8452511" y="-231086"/>
            <a:ext cx="7629000" cy="76290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9" name="Google Shape;459;p86"/>
          <p:cNvSpPr txBox="1"/>
          <p:nvPr/>
        </p:nvSpPr>
        <p:spPr>
          <a:xfrm>
            <a:off x="8857025" y="2366475"/>
            <a:ext cx="3271500" cy="17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700">
                <a:latin typeface="Arial Black"/>
                <a:ea typeface="Arial Black"/>
                <a:cs typeface="Arial Black"/>
                <a:sym typeface="Arial Black"/>
              </a:rPr>
              <a:t>Did You Know?</a:t>
            </a:r>
            <a:endParaRPr sz="5700">
              <a:latin typeface="Arial Black"/>
              <a:ea typeface="Arial Black"/>
              <a:cs typeface="Arial Black"/>
              <a:sym typeface="Arial Black"/>
            </a:endParaRPr>
          </a:p>
        </p:txBody>
      </p:sp>
      <p:sp>
        <p:nvSpPr>
          <p:cNvPr id="460" name="Google Shape;460;p86"/>
          <p:cNvSpPr txBox="1"/>
          <p:nvPr/>
        </p:nvSpPr>
        <p:spPr>
          <a:xfrm>
            <a:off x="502775" y="452450"/>
            <a:ext cx="8046000" cy="6017400"/>
          </a:xfrm>
          <a:prstGeom prst="rect">
            <a:avLst/>
          </a:prstGeom>
          <a:noFill/>
          <a:ln>
            <a:noFill/>
          </a:ln>
        </p:spPr>
        <p:txBody>
          <a:bodyPr anchorCtr="0" anchor="t" bIns="91425" lIns="91425" spcFirstLastPara="1" rIns="91425" wrap="square" tIns="91425">
            <a:spAutoFit/>
          </a:bodyPr>
          <a:lstStyle/>
          <a:p>
            <a:pPr indent="-381000" lvl="0" marL="457200" rtl="0" algn="l">
              <a:lnSpc>
                <a:spcPct val="90000"/>
              </a:lnSpc>
              <a:spcBef>
                <a:spcPts val="1000"/>
              </a:spcBef>
              <a:spcAft>
                <a:spcPts val="0"/>
              </a:spcAft>
              <a:buClr>
                <a:schemeClr val="accent6"/>
              </a:buClr>
              <a:buSzPts val="2400"/>
              <a:buFont typeface="Montserrat"/>
              <a:buChar char="➔"/>
            </a:pPr>
            <a:r>
              <a:rPr lang="en-US" sz="2400">
                <a:solidFill>
                  <a:schemeClr val="dk1"/>
                </a:solidFill>
                <a:latin typeface="Montserrat"/>
                <a:ea typeface="Montserrat"/>
                <a:cs typeface="Montserrat"/>
                <a:sym typeface="Montserrat"/>
              </a:rPr>
              <a:t>Our high school students who take the bus arrive at school over an hour before school begins, getting on the bus as early as 6:15 am.</a:t>
            </a:r>
            <a:endParaRPr sz="2400">
              <a:solidFill>
                <a:schemeClr val="dk1"/>
              </a:solidFill>
              <a:latin typeface="Montserrat"/>
              <a:ea typeface="Montserrat"/>
              <a:cs typeface="Montserrat"/>
              <a:sym typeface="Montserrat"/>
            </a:endParaRPr>
          </a:p>
          <a:p>
            <a:pPr indent="-381000" lvl="0" marL="457200" rtl="0" algn="l">
              <a:lnSpc>
                <a:spcPct val="90000"/>
              </a:lnSpc>
              <a:spcBef>
                <a:spcPts val="1000"/>
              </a:spcBef>
              <a:spcAft>
                <a:spcPts val="0"/>
              </a:spcAft>
              <a:buClr>
                <a:schemeClr val="accent6"/>
              </a:buClr>
              <a:buSzPts val="2400"/>
              <a:buFont typeface="Montserrat"/>
              <a:buChar char="➔"/>
            </a:pPr>
            <a:r>
              <a:rPr lang="en-US" sz="2400">
                <a:solidFill>
                  <a:schemeClr val="dk1"/>
                </a:solidFill>
                <a:latin typeface="Montserrat"/>
                <a:ea typeface="Montserrat"/>
                <a:cs typeface="Montserrat"/>
                <a:sym typeface="Montserrat"/>
              </a:rPr>
              <a:t>Our elementary school day is one of the shortest in the state, shorter than all of our comparison districts.</a:t>
            </a:r>
            <a:endParaRPr sz="2400">
              <a:solidFill>
                <a:schemeClr val="dk1"/>
              </a:solidFill>
              <a:latin typeface="Montserrat"/>
              <a:ea typeface="Montserrat"/>
              <a:cs typeface="Montserrat"/>
              <a:sym typeface="Montserrat"/>
            </a:endParaRPr>
          </a:p>
          <a:p>
            <a:pPr indent="-381000" lvl="0" marL="457200" rtl="0" algn="l">
              <a:lnSpc>
                <a:spcPct val="90000"/>
              </a:lnSpc>
              <a:spcBef>
                <a:spcPts val="1000"/>
              </a:spcBef>
              <a:spcAft>
                <a:spcPts val="0"/>
              </a:spcAft>
              <a:buClr>
                <a:schemeClr val="accent6"/>
              </a:buClr>
              <a:buSzPts val="2400"/>
              <a:buFont typeface="Montserrat"/>
              <a:buChar char="➔"/>
            </a:pPr>
            <a:r>
              <a:rPr lang="en-US" sz="2400">
                <a:solidFill>
                  <a:schemeClr val="dk1"/>
                </a:solidFill>
                <a:latin typeface="Montserrat"/>
                <a:ea typeface="Montserrat"/>
                <a:cs typeface="Montserrat"/>
                <a:sym typeface="Montserrat"/>
              </a:rPr>
              <a:t>Our middle school schedules have fewer minutes for mathematics instruction than what is recommended by research and the state average. </a:t>
            </a:r>
            <a:endParaRPr sz="2400">
              <a:solidFill>
                <a:schemeClr val="dk1"/>
              </a:solidFill>
              <a:latin typeface="Montserrat"/>
              <a:ea typeface="Montserrat"/>
              <a:cs typeface="Montserrat"/>
              <a:sym typeface="Montserrat"/>
            </a:endParaRPr>
          </a:p>
          <a:p>
            <a:pPr indent="-381000" lvl="0" marL="457200" rtl="0" algn="l">
              <a:lnSpc>
                <a:spcPct val="90000"/>
              </a:lnSpc>
              <a:spcBef>
                <a:spcPts val="1000"/>
              </a:spcBef>
              <a:spcAft>
                <a:spcPts val="0"/>
              </a:spcAft>
              <a:buClr>
                <a:schemeClr val="accent6"/>
              </a:buClr>
              <a:buSzPts val="2400"/>
              <a:buFont typeface="Montserrat"/>
              <a:buChar char="➔"/>
            </a:pPr>
            <a:r>
              <a:rPr lang="en-US" sz="2400">
                <a:solidFill>
                  <a:schemeClr val="dk1"/>
                </a:solidFill>
                <a:latin typeface="Montserrat"/>
                <a:ea typeface="Montserrat"/>
                <a:cs typeface="Montserrat"/>
                <a:sym typeface="Montserrat"/>
              </a:rPr>
              <a:t>Instructional time is currently blocked at 82 minutes at the middle school and up to 150 minutes for literacy at the elementary level. </a:t>
            </a:r>
            <a:endParaRPr sz="2400">
              <a:solidFill>
                <a:schemeClr val="dk1"/>
              </a:solidFill>
              <a:latin typeface="Montserrat"/>
              <a:ea typeface="Montserrat"/>
              <a:cs typeface="Montserrat"/>
              <a:sym typeface="Montserrat"/>
            </a:endParaRPr>
          </a:p>
          <a:p>
            <a:pPr indent="-381000" lvl="0" marL="457200" rtl="0" algn="l">
              <a:lnSpc>
                <a:spcPct val="90000"/>
              </a:lnSpc>
              <a:spcBef>
                <a:spcPts val="1000"/>
              </a:spcBef>
              <a:spcAft>
                <a:spcPts val="1000"/>
              </a:spcAft>
              <a:buClr>
                <a:schemeClr val="accent6"/>
              </a:buClr>
              <a:buSzPts val="2400"/>
              <a:buFont typeface="Montserrat"/>
              <a:buChar char="➔"/>
            </a:pPr>
            <a:r>
              <a:rPr lang="en-US" sz="2400">
                <a:solidFill>
                  <a:schemeClr val="dk1"/>
                </a:solidFill>
                <a:latin typeface="Montserrat"/>
                <a:ea typeface="Montserrat"/>
                <a:cs typeface="Montserrat"/>
                <a:sym typeface="Montserrat"/>
              </a:rPr>
              <a:t>We have continuous enrollment throughout the year for 3-year-olds at our Early Childhood program, welcoming new students every week. </a:t>
            </a:r>
            <a:endParaRPr sz="2400">
              <a:solidFill>
                <a:schemeClr val="dk1"/>
              </a:solidFill>
              <a:latin typeface="Montserrat"/>
              <a:ea typeface="Montserrat"/>
              <a:cs typeface="Montserrat"/>
              <a:sym typeface="Montserrat"/>
            </a:endParaRPr>
          </a:p>
        </p:txBody>
      </p:sp>
      <p:pic>
        <p:nvPicPr>
          <p:cNvPr descr="This timer counts down silently until it reaches 0:00, then a police siren sounds to alert you that time is up." id="461" name="Google Shape;461;p86" title="2 Minute Timer">
            <a:hlinkClick r:id="rId3"/>
          </p:cNvPr>
          <p:cNvPicPr preferRelativeResize="0"/>
          <p:nvPr/>
        </p:nvPicPr>
        <p:blipFill>
          <a:blip r:embed="rId4">
            <a:alphaModFix/>
          </a:blip>
          <a:stretch>
            <a:fillRect/>
          </a:stretch>
        </p:blipFill>
        <p:spPr>
          <a:xfrm>
            <a:off x="9914925" y="5039725"/>
            <a:ext cx="1977100" cy="1112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87"/>
          <p:cNvSpPr txBox="1"/>
          <p:nvPr>
            <p:ph type="title"/>
          </p:nvPr>
        </p:nvSpPr>
        <p:spPr>
          <a:xfrm>
            <a:off x="1269375" y="-1243650"/>
            <a:ext cx="85644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6"/>
              </a:buClr>
              <a:buSzPts val="6000"/>
              <a:buFont typeface="Open Sans"/>
              <a:buNone/>
            </a:pPr>
            <a:r>
              <a:rPr lang="en-US"/>
              <a:t>Current </a:t>
            </a:r>
            <a:r>
              <a:rPr lang="en-US"/>
              <a:t>Challenges </a:t>
            </a:r>
            <a:endParaRPr/>
          </a:p>
        </p:txBody>
      </p:sp>
      <p:pic>
        <p:nvPicPr>
          <p:cNvPr id="467" name="Google Shape;467;p87"/>
          <p:cNvPicPr preferRelativeResize="0"/>
          <p:nvPr/>
        </p:nvPicPr>
        <p:blipFill>
          <a:blip r:embed="rId3">
            <a:alphaModFix/>
          </a:blip>
          <a:stretch>
            <a:fillRect/>
          </a:stretch>
        </p:blipFill>
        <p:spPr>
          <a:xfrm>
            <a:off x="3493665" y="1143680"/>
            <a:ext cx="881501" cy="892443"/>
          </a:xfrm>
          <a:prstGeom prst="rect">
            <a:avLst/>
          </a:prstGeom>
          <a:noFill/>
          <a:ln>
            <a:noFill/>
          </a:ln>
        </p:spPr>
      </p:pic>
      <p:pic>
        <p:nvPicPr>
          <p:cNvPr id="468" name="Google Shape;468;p87"/>
          <p:cNvPicPr preferRelativeResize="0"/>
          <p:nvPr/>
        </p:nvPicPr>
        <p:blipFill>
          <a:blip r:embed="rId4">
            <a:alphaModFix/>
          </a:blip>
          <a:stretch>
            <a:fillRect/>
          </a:stretch>
        </p:blipFill>
        <p:spPr>
          <a:xfrm>
            <a:off x="3361171" y="2703007"/>
            <a:ext cx="840240" cy="853809"/>
          </a:xfrm>
          <a:prstGeom prst="rect">
            <a:avLst/>
          </a:prstGeom>
          <a:noFill/>
          <a:ln>
            <a:noFill/>
          </a:ln>
        </p:spPr>
      </p:pic>
      <p:sp>
        <p:nvSpPr>
          <p:cNvPr id="469" name="Google Shape;469;p87"/>
          <p:cNvSpPr/>
          <p:nvPr/>
        </p:nvSpPr>
        <p:spPr>
          <a:xfrm>
            <a:off x="6788337" y="292275"/>
            <a:ext cx="2296800" cy="2212800"/>
          </a:xfrm>
          <a:prstGeom prst="ellipse">
            <a:avLst/>
          </a:prstGeom>
          <a:solidFill>
            <a:schemeClr val="accent4"/>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0" name="Google Shape;470;p87"/>
          <p:cNvSpPr/>
          <p:nvPr/>
        </p:nvSpPr>
        <p:spPr>
          <a:xfrm>
            <a:off x="1064355" y="292275"/>
            <a:ext cx="2296800" cy="2212800"/>
          </a:xfrm>
          <a:prstGeom prst="ellipse">
            <a:avLst/>
          </a:prstGeom>
          <a:solidFill>
            <a:srgbClr val="66666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1" name="Google Shape;471;p87"/>
          <p:cNvSpPr/>
          <p:nvPr/>
        </p:nvSpPr>
        <p:spPr>
          <a:xfrm>
            <a:off x="3926334" y="292275"/>
            <a:ext cx="2296800" cy="2212800"/>
          </a:xfrm>
          <a:prstGeom prst="ellipse">
            <a:avLst/>
          </a:prstGeom>
          <a:solidFill>
            <a:schemeClr val="accent5"/>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2" name="Google Shape;472;p87"/>
          <p:cNvSpPr txBox="1"/>
          <p:nvPr/>
        </p:nvSpPr>
        <p:spPr>
          <a:xfrm>
            <a:off x="962325" y="1395425"/>
            <a:ext cx="2450400" cy="48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800">
                <a:solidFill>
                  <a:srgbClr val="FFFFFF"/>
                </a:solidFill>
                <a:latin typeface="Montserrat"/>
                <a:ea typeface="Montserrat"/>
                <a:cs typeface="Montserrat"/>
                <a:sym typeface="Montserrat"/>
              </a:rPr>
              <a:t>Engagement: </a:t>
            </a:r>
            <a:r>
              <a:rPr b="1" lang="en-US" sz="1800">
                <a:solidFill>
                  <a:srgbClr val="FFFFFF"/>
                </a:solidFill>
                <a:latin typeface="Montserrat"/>
                <a:ea typeface="Montserrat"/>
                <a:cs typeface="Montserrat"/>
                <a:sym typeface="Montserrat"/>
              </a:rPr>
              <a:t>Attendance</a:t>
            </a:r>
            <a:r>
              <a:rPr b="1" lang="en-US" sz="1800">
                <a:solidFill>
                  <a:srgbClr val="FFFFFF"/>
                </a:solidFill>
                <a:latin typeface="Montserrat"/>
                <a:ea typeface="Montserrat"/>
                <a:cs typeface="Montserrat"/>
                <a:sym typeface="Montserrat"/>
              </a:rPr>
              <a:t> &amp; Tardiness</a:t>
            </a:r>
            <a:endParaRPr sz="1200">
              <a:latin typeface="Montserrat"/>
              <a:ea typeface="Montserrat"/>
              <a:cs typeface="Montserrat"/>
              <a:sym typeface="Montserrat"/>
            </a:endParaRPr>
          </a:p>
        </p:txBody>
      </p:sp>
      <p:sp>
        <p:nvSpPr>
          <p:cNvPr id="473" name="Google Shape;473;p87"/>
          <p:cNvSpPr/>
          <p:nvPr/>
        </p:nvSpPr>
        <p:spPr>
          <a:xfrm>
            <a:off x="1064355" y="2906040"/>
            <a:ext cx="2296800" cy="2212800"/>
          </a:xfrm>
          <a:prstGeom prst="ellipse">
            <a:avLst/>
          </a:prstGeom>
          <a:solidFill>
            <a:schemeClr val="accent3"/>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4" name="Google Shape;474;p87"/>
          <p:cNvSpPr/>
          <p:nvPr/>
        </p:nvSpPr>
        <p:spPr>
          <a:xfrm>
            <a:off x="3926346" y="2906040"/>
            <a:ext cx="2296800" cy="22128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5" name="Google Shape;475;p87"/>
          <p:cNvSpPr/>
          <p:nvPr/>
        </p:nvSpPr>
        <p:spPr>
          <a:xfrm>
            <a:off x="6879508" y="2906040"/>
            <a:ext cx="2296800" cy="2212800"/>
          </a:xfrm>
          <a:prstGeom prst="ellipse">
            <a:avLst/>
          </a:prstGeom>
          <a:solidFill>
            <a:srgbClr val="B7B7B7"/>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76" name="Google Shape;476;p87"/>
          <p:cNvPicPr preferRelativeResize="0"/>
          <p:nvPr/>
        </p:nvPicPr>
        <p:blipFill>
          <a:blip r:embed="rId5">
            <a:alphaModFix/>
          </a:blip>
          <a:stretch>
            <a:fillRect/>
          </a:stretch>
        </p:blipFill>
        <p:spPr>
          <a:xfrm>
            <a:off x="1772031" y="448038"/>
            <a:ext cx="881491" cy="853816"/>
          </a:xfrm>
          <a:prstGeom prst="rect">
            <a:avLst/>
          </a:prstGeom>
          <a:noFill/>
          <a:ln>
            <a:noFill/>
          </a:ln>
        </p:spPr>
      </p:pic>
      <p:sp>
        <p:nvSpPr>
          <p:cNvPr id="477" name="Google Shape;477;p87"/>
          <p:cNvSpPr txBox="1"/>
          <p:nvPr/>
        </p:nvSpPr>
        <p:spPr>
          <a:xfrm>
            <a:off x="4124575" y="1376124"/>
            <a:ext cx="1900500" cy="48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800">
                <a:solidFill>
                  <a:schemeClr val="lt1"/>
                </a:solidFill>
                <a:latin typeface="Montserrat"/>
                <a:ea typeface="Montserrat"/>
                <a:cs typeface="Montserrat"/>
                <a:sym typeface="Montserrat"/>
              </a:rPr>
              <a:t>I</a:t>
            </a:r>
            <a:r>
              <a:rPr b="1" lang="en-US" sz="1800">
                <a:solidFill>
                  <a:schemeClr val="lt1"/>
                </a:solidFill>
                <a:latin typeface="Montserrat"/>
                <a:ea typeface="Montserrat"/>
                <a:cs typeface="Montserrat"/>
                <a:sym typeface="Montserrat"/>
              </a:rPr>
              <a:t>nstructional Minutes and Mandates</a:t>
            </a:r>
            <a:endParaRPr sz="1200">
              <a:latin typeface="Montserrat"/>
              <a:ea typeface="Montserrat"/>
              <a:cs typeface="Montserrat"/>
              <a:sym typeface="Montserrat"/>
            </a:endParaRPr>
          </a:p>
        </p:txBody>
      </p:sp>
      <p:pic>
        <p:nvPicPr>
          <p:cNvPr id="478" name="Google Shape;478;p87"/>
          <p:cNvPicPr preferRelativeResize="0"/>
          <p:nvPr/>
        </p:nvPicPr>
        <p:blipFill>
          <a:blip r:embed="rId3">
            <a:alphaModFix/>
          </a:blip>
          <a:stretch>
            <a:fillRect/>
          </a:stretch>
        </p:blipFill>
        <p:spPr>
          <a:xfrm>
            <a:off x="4634021" y="428711"/>
            <a:ext cx="881501" cy="892443"/>
          </a:xfrm>
          <a:prstGeom prst="rect">
            <a:avLst/>
          </a:prstGeom>
          <a:noFill/>
          <a:ln>
            <a:noFill/>
          </a:ln>
        </p:spPr>
      </p:pic>
      <p:sp>
        <p:nvSpPr>
          <p:cNvPr id="479" name="Google Shape;479;p87"/>
          <p:cNvSpPr txBox="1"/>
          <p:nvPr/>
        </p:nvSpPr>
        <p:spPr>
          <a:xfrm>
            <a:off x="6994250" y="1347251"/>
            <a:ext cx="1900500" cy="7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800">
                <a:solidFill>
                  <a:srgbClr val="FFFFFF"/>
                </a:solidFill>
                <a:latin typeface="Montserrat"/>
                <a:ea typeface="Montserrat"/>
                <a:cs typeface="Montserrat"/>
                <a:sym typeface="Montserrat"/>
              </a:rPr>
              <a:t>Professional Collaboration</a:t>
            </a:r>
            <a:endParaRPr sz="1200">
              <a:latin typeface="Montserrat"/>
              <a:ea typeface="Montserrat"/>
              <a:cs typeface="Montserrat"/>
              <a:sym typeface="Montserrat"/>
            </a:endParaRPr>
          </a:p>
        </p:txBody>
      </p:sp>
      <p:sp>
        <p:nvSpPr>
          <p:cNvPr id="480" name="Google Shape;480;p87"/>
          <p:cNvSpPr txBox="1"/>
          <p:nvPr/>
        </p:nvSpPr>
        <p:spPr>
          <a:xfrm>
            <a:off x="1216207" y="4066230"/>
            <a:ext cx="2053800" cy="7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800">
                <a:solidFill>
                  <a:schemeClr val="lt1"/>
                </a:solidFill>
                <a:latin typeface="Montserrat"/>
                <a:ea typeface="Montserrat"/>
                <a:cs typeface="Montserrat"/>
                <a:sym typeface="Montserrat"/>
              </a:rPr>
              <a:t>Individualized Supports</a:t>
            </a:r>
            <a:endParaRPr sz="1200">
              <a:latin typeface="Montserrat"/>
              <a:ea typeface="Montserrat"/>
              <a:cs typeface="Montserrat"/>
              <a:sym typeface="Montserrat"/>
            </a:endParaRPr>
          </a:p>
        </p:txBody>
      </p:sp>
      <p:pic>
        <p:nvPicPr>
          <p:cNvPr id="481" name="Google Shape;481;p87"/>
          <p:cNvPicPr preferRelativeResize="0"/>
          <p:nvPr/>
        </p:nvPicPr>
        <p:blipFill>
          <a:blip r:embed="rId6">
            <a:alphaModFix/>
          </a:blip>
          <a:stretch>
            <a:fillRect/>
          </a:stretch>
        </p:blipFill>
        <p:spPr>
          <a:xfrm>
            <a:off x="1574857" y="3030935"/>
            <a:ext cx="1173807" cy="1192761"/>
          </a:xfrm>
          <a:prstGeom prst="rect">
            <a:avLst/>
          </a:prstGeom>
          <a:noFill/>
          <a:ln>
            <a:noFill/>
          </a:ln>
        </p:spPr>
      </p:pic>
      <p:sp>
        <p:nvSpPr>
          <p:cNvPr id="482" name="Google Shape;482;p87"/>
          <p:cNvSpPr txBox="1"/>
          <p:nvPr/>
        </p:nvSpPr>
        <p:spPr>
          <a:xfrm>
            <a:off x="3971925" y="4066225"/>
            <a:ext cx="2296800" cy="79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800">
                <a:solidFill>
                  <a:srgbClr val="FFFFFF"/>
                </a:solidFill>
                <a:latin typeface="Montserrat"/>
                <a:ea typeface="Montserrat"/>
                <a:cs typeface="Montserrat"/>
                <a:sym typeface="Montserrat"/>
              </a:rPr>
              <a:t>Post-</a:t>
            </a:r>
            <a:r>
              <a:rPr b="1" lang="en-US" sz="1800">
                <a:solidFill>
                  <a:srgbClr val="FFFFFF"/>
                </a:solidFill>
                <a:latin typeface="Montserrat"/>
                <a:ea typeface="Montserrat"/>
                <a:cs typeface="Montserrat"/>
                <a:sym typeface="Montserrat"/>
              </a:rPr>
              <a:t>Secondary</a:t>
            </a:r>
            <a:r>
              <a:rPr b="1" lang="en-US" sz="1800">
                <a:solidFill>
                  <a:srgbClr val="FFFFFF"/>
                </a:solidFill>
                <a:latin typeface="Montserrat"/>
                <a:ea typeface="Montserrat"/>
                <a:cs typeface="Montserrat"/>
                <a:sym typeface="Montserrat"/>
              </a:rPr>
              <a:t> Readiness</a:t>
            </a:r>
            <a:endParaRPr sz="1200">
              <a:latin typeface="Montserrat"/>
              <a:ea typeface="Montserrat"/>
              <a:cs typeface="Montserrat"/>
              <a:sym typeface="Montserrat"/>
            </a:endParaRPr>
          </a:p>
        </p:txBody>
      </p:sp>
      <p:pic>
        <p:nvPicPr>
          <p:cNvPr id="483" name="Google Shape;483;p87"/>
          <p:cNvPicPr preferRelativeResize="0"/>
          <p:nvPr/>
        </p:nvPicPr>
        <p:blipFill>
          <a:blip r:embed="rId4">
            <a:alphaModFix/>
          </a:blip>
          <a:stretch>
            <a:fillRect/>
          </a:stretch>
        </p:blipFill>
        <p:spPr>
          <a:xfrm>
            <a:off x="4429027" y="3081225"/>
            <a:ext cx="1382601" cy="1192776"/>
          </a:xfrm>
          <a:prstGeom prst="rect">
            <a:avLst/>
          </a:prstGeom>
          <a:noFill/>
          <a:ln>
            <a:noFill/>
          </a:ln>
        </p:spPr>
      </p:pic>
      <p:pic>
        <p:nvPicPr>
          <p:cNvPr id="484" name="Google Shape;484;p87"/>
          <p:cNvPicPr preferRelativeResize="0"/>
          <p:nvPr/>
        </p:nvPicPr>
        <p:blipFill>
          <a:blip r:embed="rId7">
            <a:alphaModFix/>
          </a:blip>
          <a:stretch>
            <a:fillRect/>
          </a:stretch>
        </p:blipFill>
        <p:spPr>
          <a:xfrm>
            <a:off x="7400827" y="2993263"/>
            <a:ext cx="1247928" cy="1268100"/>
          </a:xfrm>
          <a:prstGeom prst="rect">
            <a:avLst/>
          </a:prstGeom>
          <a:noFill/>
          <a:ln>
            <a:noFill/>
          </a:ln>
        </p:spPr>
      </p:pic>
      <p:sp>
        <p:nvSpPr>
          <p:cNvPr id="485" name="Google Shape;485;p87"/>
          <p:cNvSpPr txBox="1"/>
          <p:nvPr/>
        </p:nvSpPr>
        <p:spPr>
          <a:xfrm>
            <a:off x="7208895" y="4174562"/>
            <a:ext cx="1900500" cy="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87"/>
          <p:cNvSpPr txBox="1"/>
          <p:nvPr/>
        </p:nvSpPr>
        <p:spPr>
          <a:xfrm>
            <a:off x="7116072" y="4112355"/>
            <a:ext cx="1823700" cy="48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800">
                <a:solidFill>
                  <a:srgbClr val="FFFFFF"/>
                </a:solidFill>
                <a:latin typeface="Montserrat"/>
                <a:ea typeface="Montserrat"/>
                <a:cs typeface="Montserrat"/>
                <a:sym typeface="Montserrat"/>
              </a:rPr>
              <a:t>Schedule</a:t>
            </a:r>
            <a:endParaRPr sz="1200">
              <a:latin typeface="Montserrat"/>
              <a:ea typeface="Montserrat"/>
              <a:cs typeface="Montserrat"/>
              <a:sym typeface="Montserrat"/>
            </a:endParaRPr>
          </a:p>
        </p:txBody>
      </p:sp>
      <p:sp>
        <p:nvSpPr>
          <p:cNvPr id="487" name="Google Shape;487;p87"/>
          <p:cNvSpPr/>
          <p:nvPr/>
        </p:nvSpPr>
        <p:spPr>
          <a:xfrm>
            <a:off x="2969887" y="5424875"/>
            <a:ext cx="4239000" cy="1268100"/>
          </a:xfrm>
          <a:prstGeom prst="rect">
            <a:avLst/>
          </a:prstGeom>
          <a:solidFill>
            <a:schemeClr val="dk2"/>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latin typeface="Open Sans"/>
              <a:ea typeface="Open Sans"/>
              <a:cs typeface="Open Sans"/>
              <a:sym typeface="Open Sans"/>
            </a:endParaRPr>
          </a:p>
        </p:txBody>
      </p:sp>
      <p:pic>
        <p:nvPicPr>
          <p:cNvPr id="488" name="Google Shape;488;p87"/>
          <p:cNvPicPr preferRelativeResize="0"/>
          <p:nvPr/>
        </p:nvPicPr>
        <p:blipFill>
          <a:blip r:embed="rId8">
            <a:alphaModFix/>
          </a:blip>
          <a:stretch>
            <a:fillRect/>
          </a:stretch>
        </p:blipFill>
        <p:spPr>
          <a:xfrm>
            <a:off x="2846125" y="5367625"/>
            <a:ext cx="1382601" cy="1382601"/>
          </a:xfrm>
          <a:prstGeom prst="rect">
            <a:avLst/>
          </a:prstGeom>
          <a:noFill/>
          <a:ln>
            <a:noFill/>
          </a:ln>
        </p:spPr>
      </p:pic>
      <p:sp>
        <p:nvSpPr>
          <p:cNvPr id="489" name="Google Shape;489;p87"/>
          <p:cNvSpPr txBox="1"/>
          <p:nvPr/>
        </p:nvSpPr>
        <p:spPr>
          <a:xfrm>
            <a:off x="3933075" y="5631125"/>
            <a:ext cx="3237000" cy="7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2000">
                <a:solidFill>
                  <a:schemeClr val="lt1"/>
                </a:solidFill>
                <a:latin typeface="Montserrat"/>
                <a:ea typeface="Montserrat"/>
                <a:cs typeface="Montserrat"/>
                <a:sym typeface="Montserrat"/>
              </a:rPr>
              <a:t>Nested Transportation </a:t>
            </a:r>
            <a:endParaRPr b="1" sz="2000">
              <a:solidFill>
                <a:schemeClr val="lt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US" sz="2000">
                <a:solidFill>
                  <a:schemeClr val="lt1"/>
                </a:solidFill>
                <a:latin typeface="Montserrat"/>
                <a:ea typeface="Montserrat"/>
                <a:cs typeface="Montserrat"/>
                <a:sym typeface="Montserrat"/>
              </a:rPr>
              <a:t>&amp; School Days</a:t>
            </a:r>
            <a:r>
              <a:rPr b="1" lang="en-US" sz="2000">
                <a:solidFill>
                  <a:schemeClr val="dk1"/>
                </a:solidFill>
                <a:latin typeface="Montserrat"/>
                <a:ea typeface="Montserrat"/>
                <a:cs typeface="Montserrat"/>
                <a:sym typeface="Montserrat"/>
              </a:rPr>
              <a:t> </a:t>
            </a:r>
            <a:endParaRPr>
              <a:latin typeface="Montserrat"/>
              <a:ea typeface="Montserrat"/>
              <a:cs typeface="Montserrat"/>
              <a:sym typeface="Montserrat"/>
            </a:endParaRPr>
          </a:p>
        </p:txBody>
      </p:sp>
      <p:pic>
        <p:nvPicPr>
          <p:cNvPr id="490" name="Google Shape;490;p87"/>
          <p:cNvPicPr preferRelativeResize="0"/>
          <p:nvPr/>
        </p:nvPicPr>
        <p:blipFill>
          <a:blip r:embed="rId9">
            <a:alphaModFix/>
          </a:blip>
          <a:stretch>
            <a:fillRect/>
          </a:stretch>
        </p:blipFill>
        <p:spPr>
          <a:xfrm>
            <a:off x="7357588" y="288038"/>
            <a:ext cx="1173825" cy="1173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88"/>
          <p:cNvPicPr preferRelativeResize="0"/>
          <p:nvPr/>
        </p:nvPicPr>
        <p:blipFill rotWithShape="1">
          <a:blip r:embed="rId3">
            <a:alphaModFix/>
          </a:blip>
          <a:srcRect b="20181" l="0" r="0" t="18005"/>
          <a:stretch/>
        </p:blipFill>
        <p:spPr>
          <a:xfrm>
            <a:off x="530200" y="75450"/>
            <a:ext cx="5311474" cy="1774799"/>
          </a:xfrm>
          <a:prstGeom prst="rect">
            <a:avLst/>
          </a:prstGeom>
          <a:noFill/>
          <a:ln>
            <a:noFill/>
          </a:ln>
        </p:spPr>
      </p:pic>
      <p:sp>
        <p:nvSpPr>
          <p:cNvPr id="496" name="Google Shape;496;p88"/>
          <p:cNvSpPr txBox="1"/>
          <p:nvPr/>
        </p:nvSpPr>
        <p:spPr>
          <a:xfrm>
            <a:off x="5841687" y="558562"/>
            <a:ext cx="8000100" cy="6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rgbClr val="000000"/>
                </a:solidFill>
                <a:latin typeface="Impact"/>
                <a:ea typeface="Impact"/>
                <a:cs typeface="Impact"/>
                <a:sym typeface="Impact"/>
              </a:rPr>
              <a:t>Problem of </a:t>
            </a:r>
            <a:r>
              <a:rPr lang="en-US" sz="3600">
                <a:latin typeface="Impact"/>
                <a:ea typeface="Impact"/>
                <a:cs typeface="Impact"/>
                <a:sym typeface="Impact"/>
              </a:rPr>
              <a:t>Practice</a:t>
            </a:r>
            <a:endParaRPr sz="3600">
              <a:solidFill>
                <a:srgbClr val="000000"/>
              </a:solidFill>
              <a:latin typeface="Impact"/>
              <a:ea typeface="Impact"/>
              <a:cs typeface="Impact"/>
              <a:sym typeface="Impact"/>
            </a:endParaRPr>
          </a:p>
        </p:txBody>
      </p:sp>
      <p:sp>
        <p:nvSpPr>
          <p:cNvPr id="497" name="Google Shape;497;p88"/>
          <p:cNvSpPr txBox="1"/>
          <p:nvPr/>
        </p:nvSpPr>
        <p:spPr>
          <a:xfrm>
            <a:off x="893425" y="1633500"/>
            <a:ext cx="8780100" cy="52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2000">
                <a:solidFill>
                  <a:schemeClr val="accent3"/>
                </a:solidFill>
                <a:latin typeface="Montserrat"/>
                <a:ea typeface="Montserrat"/>
                <a:cs typeface="Montserrat"/>
                <a:sym typeface="Montserrat"/>
              </a:rPr>
              <a:t>Transform learning experiences and create flexible scheduling to meet the needs of all students for the future:</a:t>
            </a:r>
            <a:endParaRPr b="1" i="1" sz="2000">
              <a:solidFill>
                <a:schemeClr val="accent3"/>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000000"/>
              </a:solidFill>
              <a:latin typeface="Montserrat"/>
              <a:ea typeface="Montserrat"/>
              <a:cs typeface="Montserrat"/>
              <a:sym typeface="Montserrat"/>
            </a:endParaRPr>
          </a:p>
          <a:p>
            <a:pPr indent="-355600" lvl="0" marL="457200" rtl="0" algn="l">
              <a:spcBef>
                <a:spcPts val="0"/>
              </a:spcBef>
              <a:spcAft>
                <a:spcPts val="0"/>
              </a:spcAft>
              <a:buClr>
                <a:srgbClr val="000000"/>
              </a:buClr>
              <a:buSzPts val="2000"/>
              <a:buFont typeface="Montserrat"/>
              <a:buChar char="●"/>
            </a:pPr>
            <a:r>
              <a:rPr lang="en-US" sz="2000">
                <a:solidFill>
                  <a:srgbClr val="000000"/>
                </a:solidFill>
                <a:latin typeface="Montserrat"/>
                <a:ea typeface="Montserrat"/>
                <a:cs typeface="Montserrat"/>
                <a:sym typeface="Montserrat"/>
              </a:rPr>
              <a:t>Increase opportunities for interdisciplinary learning experiences focused on skills</a:t>
            </a:r>
            <a:endParaRPr sz="2000">
              <a:solidFill>
                <a:srgbClr val="000000"/>
              </a:solidFill>
              <a:latin typeface="Montserrat"/>
              <a:ea typeface="Montserrat"/>
              <a:cs typeface="Montserrat"/>
              <a:sym typeface="Montserrat"/>
            </a:endParaRPr>
          </a:p>
          <a:p>
            <a:pPr indent="-355600" lvl="1" marL="914400" rtl="0" algn="l">
              <a:spcBef>
                <a:spcPts val="1000"/>
              </a:spcBef>
              <a:spcAft>
                <a:spcPts val="0"/>
              </a:spcAft>
              <a:buClr>
                <a:schemeClr val="dk1"/>
              </a:buClr>
              <a:buSzPts val="2000"/>
              <a:buFont typeface="Montserrat"/>
              <a:buChar char="○"/>
            </a:pPr>
            <a:r>
              <a:rPr lang="en-US" sz="2000">
                <a:solidFill>
                  <a:schemeClr val="dk1"/>
                </a:solidFill>
                <a:latin typeface="Montserrat"/>
                <a:ea typeface="Montserrat"/>
                <a:cs typeface="Montserrat"/>
                <a:sym typeface="Montserrat"/>
              </a:rPr>
              <a:t>Promote the Profile of a Learner skills</a:t>
            </a:r>
            <a:endParaRPr sz="2000">
              <a:latin typeface="Montserrat"/>
              <a:ea typeface="Montserrat"/>
              <a:cs typeface="Montserrat"/>
              <a:sym typeface="Montserrat"/>
            </a:endParaRPr>
          </a:p>
          <a:p>
            <a:pPr indent="-355600" lvl="0" marL="457200" rtl="0" algn="l">
              <a:spcBef>
                <a:spcPts val="1000"/>
              </a:spcBef>
              <a:spcAft>
                <a:spcPts val="0"/>
              </a:spcAft>
              <a:buClr>
                <a:srgbClr val="000000"/>
              </a:buClr>
              <a:buSzPts val="2000"/>
              <a:buFont typeface="Montserrat"/>
              <a:buChar char="●"/>
            </a:pPr>
            <a:r>
              <a:rPr lang="en-US" sz="2000">
                <a:solidFill>
                  <a:srgbClr val="000000"/>
                </a:solidFill>
                <a:latin typeface="Montserrat"/>
                <a:ea typeface="Montserrat"/>
                <a:cs typeface="Montserrat"/>
                <a:sym typeface="Montserrat"/>
              </a:rPr>
              <a:t>Allow for individualized supports and learning paths</a:t>
            </a:r>
            <a:endParaRPr sz="2000">
              <a:solidFill>
                <a:srgbClr val="000000"/>
              </a:solidFill>
              <a:latin typeface="Montserrat"/>
              <a:ea typeface="Montserrat"/>
              <a:cs typeface="Montserrat"/>
              <a:sym typeface="Montserrat"/>
            </a:endParaRPr>
          </a:p>
          <a:p>
            <a:pPr indent="-355600" lvl="0" marL="457200" rtl="0" algn="l">
              <a:spcBef>
                <a:spcPts val="1000"/>
              </a:spcBef>
              <a:spcAft>
                <a:spcPts val="0"/>
              </a:spcAft>
              <a:buClr>
                <a:srgbClr val="000000"/>
              </a:buClr>
              <a:buSzPts val="2000"/>
              <a:buFont typeface="Montserrat"/>
              <a:buChar char="●"/>
            </a:pPr>
            <a:r>
              <a:rPr lang="en-US" sz="2000">
                <a:solidFill>
                  <a:srgbClr val="000000"/>
                </a:solidFill>
                <a:latin typeface="Montserrat"/>
                <a:ea typeface="Montserrat"/>
                <a:cs typeface="Montserrat"/>
                <a:sym typeface="Montserrat"/>
              </a:rPr>
              <a:t>Increase opportunities for students to access work-based learning or career pathways</a:t>
            </a:r>
            <a:endParaRPr sz="2000">
              <a:solidFill>
                <a:srgbClr val="000000"/>
              </a:solidFill>
              <a:latin typeface="Montserrat"/>
              <a:ea typeface="Montserrat"/>
              <a:cs typeface="Montserrat"/>
              <a:sym typeface="Montserrat"/>
            </a:endParaRPr>
          </a:p>
          <a:p>
            <a:pPr indent="-355600" lvl="0" marL="457200" rtl="0" algn="l">
              <a:spcBef>
                <a:spcPts val="1000"/>
              </a:spcBef>
              <a:spcAft>
                <a:spcPts val="0"/>
              </a:spcAft>
              <a:buClr>
                <a:srgbClr val="000000"/>
              </a:buClr>
              <a:buSzPts val="2000"/>
              <a:buFont typeface="Montserrat"/>
              <a:buChar char="●"/>
            </a:pPr>
            <a:r>
              <a:rPr lang="en-US" sz="2000">
                <a:solidFill>
                  <a:srgbClr val="000000"/>
                </a:solidFill>
                <a:latin typeface="Montserrat"/>
                <a:ea typeface="Montserrat"/>
                <a:cs typeface="Montserrat"/>
                <a:sym typeface="Montserrat"/>
              </a:rPr>
              <a:t>Address the social emotional wellbeing of students</a:t>
            </a:r>
            <a:endParaRPr sz="2000">
              <a:solidFill>
                <a:srgbClr val="000000"/>
              </a:solidFill>
              <a:latin typeface="Montserrat"/>
              <a:ea typeface="Montserrat"/>
              <a:cs typeface="Montserrat"/>
              <a:sym typeface="Montserrat"/>
            </a:endParaRPr>
          </a:p>
          <a:p>
            <a:pPr indent="-355600" lvl="1" marL="914400" rtl="0" algn="l">
              <a:spcBef>
                <a:spcPts val="1000"/>
              </a:spcBef>
              <a:spcAft>
                <a:spcPts val="0"/>
              </a:spcAft>
              <a:buClr>
                <a:srgbClr val="000000"/>
              </a:buClr>
              <a:buSzPts val="2000"/>
              <a:buFont typeface="Montserrat"/>
              <a:buChar char="○"/>
            </a:pPr>
            <a:r>
              <a:rPr lang="en-US" sz="2000">
                <a:solidFill>
                  <a:srgbClr val="000000"/>
                </a:solidFill>
                <a:latin typeface="Montserrat"/>
                <a:ea typeface="Montserrat"/>
                <a:cs typeface="Montserrat"/>
                <a:sym typeface="Montserrat"/>
              </a:rPr>
              <a:t>Increase teacher collaboration and connection with students</a:t>
            </a:r>
            <a:endParaRPr sz="2000">
              <a:solidFill>
                <a:srgbClr val="000000"/>
              </a:solidFill>
              <a:latin typeface="Montserrat"/>
              <a:ea typeface="Montserrat"/>
              <a:cs typeface="Montserrat"/>
              <a:sym typeface="Montserrat"/>
            </a:endParaRPr>
          </a:p>
          <a:p>
            <a:pPr indent="-355600" lvl="0" marL="457200" rtl="0" algn="l">
              <a:spcBef>
                <a:spcPts val="1000"/>
              </a:spcBef>
              <a:spcAft>
                <a:spcPts val="1000"/>
              </a:spcAft>
              <a:buSzPts val="2000"/>
              <a:buFont typeface="Montserrat"/>
              <a:buChar char="●"/>
            </a:pPr>
            <a:r>
              <a:rPr lang="en-US" sz="2000">
                <a:latin typeface="Montserrat"/>
                <a:ea typeface="Montserrat"/>
                <a:cs typeface="Montserrat"/>
                <a:sym typeface="Montserrat"/>
              </a:rPr>
              <a:t>Increase professional collaboration to support the ability to iterate and innovate</a:t>
            </a:r>
            <a:endParaRPr sz="200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89"/>
          <p:cNvSpPr/>
          <p:nvPr/>
        </p:nvSpPr>
        <p:spPr>
          <a:xfrm>
            <a:off x="491900" y="1103625"/>
            <a:ext cx="1784700" cy="5865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solidFill>
                  <a:schemeClr val="lt1"/>
                </a:solidFill>
                <a:latin typeface="Montserrat"/>
                <a:ea typeface="Montserrat"/>
                <a:cs typeface="Montserrat"/>
                <a:sym typeface="Montserrat"/>
              </a:rPr>
              <a:t>2018</a:t>
            </a:r>
            <a:endParaRPr b="1" sz="1600">
              <a:solidFill>
                <a:schemeClr val="lt1"/>
              </a:solidFill>
              <a:latin typeface="Montserrat"/>
              <a:ea typeface="Montserrat"/>
              <a:cs typeface="Montserrat"/>
              <a:sym typeface="Montserrat"/>
            </a:endParaRPr>
          </a:p>
        </p:txBody>
      </p:sp>
      <p:sp>
        <p:nvSpPr>
          <p:cNvPr id="503" name="Google Shape;503;p89"/>
          <p:cNvSpPr/>
          <p:nvPr/>
        </p:nvSpPr>
        <p:spPr>
          <a:xfrm>
            <a:off x="2798727" y="1103625"/>
            <a:ext cx="1784700" cy="5865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solidFill>
                  <a:schemeClr val="lt1"/>
                </a:solidFill>
                <a:latin typeface="Montserrat"/>
                <a:ea typeface="Montserrat"/>
                <a:cs typeface="Montserrat"/>
                <a:sym typeface="Montserrat"/>
              </a:rPr>
              <a:t>2019-2022</a:t>
            </a:r>
            <a:endParaRPr b="1" sz="1600">
              <a:solidFill>
                <a:schemeClr val="lt1"/>
              </a:solidFill>
              <a:latin typeface="Montserrat"/>
              <a:ea typeface="Montserrat"/>
              <a:cs typeface="Montserrat"/>
              <a:sym typeface="Montserrat"/>
            </a:endParaRPr>
          </a:p>
        </p:txBody>
      </p:sp>
      <p:sp>
        <p:nvSpPr>
          <p:cNvPr id="504" name="Google Shape;504;p89"/>
          <p:cNvSpPr/>
          <p:nvPr/>
        </p:nvSpPr>
        <p:spPr>
          <a:xfrm>
            <a:off x="5105555" y="1103625"/>
            <a:ext cx="1784700" cy="5865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solidFill>
                  <a:schemeClr val="lt1"/>
                </a:solidFill>
                <a:latin typeface="Montserrat"/>
                <a:ea typeface="Montserrat"/>
                <a:cs typeface="Montserrat"/>
                <a:sym typeface="Montserrat"/>
              </a:rPr>
              <a:t>Summer 2023</a:t>
            </a:r>
            <a:endParaRPr b="1" sz="1600">
              <a:solidFill>
                <a:schemeClr val="lt1"/>
              </a:solidFill>
              <a:latin typeface="Montserrat"/>
              <a:ea typeface="Montserrat"/>
              <a:cs typeface="Montserrat"/>
              <a:sym typeface="Montserrat"/>
            </a:endParaRPr>
          </a:p>
        </p:txBody>
      </p:sp>
      <p:sp>
        <p:nvSpPr>
          <p:cNvPr id="505" name="Google Shape;505;p89"/>
          <p:cNvSpPr/>
          <p:nvPr/>
        </p:nvSpPr>
        <p:spPr>
          <a:xfrm>
            <a:off x="7412383" y="1103625"/>
            <a:ext cx="1784700" cy="5865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solidFill>
                  <a:schemeClr val="lt1"/>
                </a:solidFill>
                <a:latin typeface="Montserrat"/>
                <a:ea typeface="Montserrat"/>
                <a:cs typeface="Montserrat"/>
                <a:sym typeface="Montserrat"/>
              </a:rPr>
              <a:t>Winter 2023</a:t>
            </a:r>
            <a:endParaRPr b="1" sz="1600">
              <a:solidFill>
                <a:schemeClr val="lt1"/>
              </a:solidFill>
              <a:latin typeface="Montserrat"/>
              <a:ea typeface="Montserrat"/>
              <a:cs typeface="Montserrat"/>
              <a:sym typeface="Montserrat"/>
            </a:endParaRPr>
          </a:p>
        </p:txBody>
      </p:sp>
      <p:sp>
        <p:nvSpPr>
          <p:cNvPr id="506" name="Google Shape;506;p89"/>
          <p:cNvSpPr/>
          <p:nvPr/>
        </p:nvSpPr>
        <p:spPr>
          <a:xfrm>
            <a:off x="9719210" y="1103625"/>
            <a:ext cx="1784700" cy="5865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600">
                <a:solidFill>
                  <a:schemeClr val="lt1"/>
                </a:solidFill>
                <a:latin typeface="Montserrat"/>
                <a:ea typeface="Montserrat"/>
                <a:cs typeface="Montserrat"/>
                <a:sym typeface="Montserrat"/>
              </a:rPr>
              <a:t>Spring &amp; Fall  2024</a:t>
            </a:r>
            <a:endParaRPr b="1" sz="1600">
              <a:solidFill>
                <a:schemeClr val="lt1"/>
              </a:solidFill>
              <a:latin typeface="Montserrat"/>
              <a:ea typeface="Montserrat"/>
              <a:cs typeface="Montserrat"/>
              <a:sym typeface="Montserrat"/>
            </a:endParaRPr>
          </a:p>
        </p:txBody>
      </p:sp>
      <p:sp>
        <p:nvSpPr>
          <p:cNvPr id="507" name="Google Shape;507;p89"/>
          <p:cNvSpPr/>
          <p:nvPr/>
        </p:nvSpPr>
        <p:spPr>
          <a:xfrm>
            <a:off x="166100" y="2113575"/>
            <a:ext cx="2592300" cy="716700"/>
          </a:xfrm>
          <a:prstGeom prst="chevron">
            <a:avLst>
              <a:gd fmla="val 50000"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Review of School Day</a:t>
            </a:r>
            <a:endParaRPr b="1">
              <a:solidFill>
                <a:schemeClr val="lt1"/>
              </a:solidFill>
              <a:latin typeface="Montserrat"/>
              <a:ea typeface="Montserrat"/>
              <a:cs typeface="Montserrat"/>
              <a:sym typeface="Montserrat"/>
            </a:endParaRPr>
          </a:p>
        </p:txBody>
      </p:sp>
      <p:sp>
        <p:nvSpPr>
          <p:cNvPr id="508" name="Google Shape;508;p89"/>
          <p:cNvSpPr/>
          <p:nvPr/>
        </p:nvSpPr>
        <p:spPr>
          <a:xfrm>
            <a:off x="2493399" y="2113575"/>
            <a:ext cx="2592300" cy="716700"/>
          </a:xfrm>
          <a:prstGeom prst="chevron">
            <a:avLst>
              <a:gd fmla="val 50000"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Shift in Learning </a:t>
            </a:r>
            <a:endParaRPr b="1">
              <a:solidFill>
                <a:schemeClr val="lt1"/>
              </a:solidFill>
              <a:latin typeface="Montserrat"/>
              <a:ea typeface="Montserrat"/>
              <a:cs typeface="Montserrat"/>
              <a:sym typeface="Montserrat"/>
            </a:endParaRPr>
          </a:p>
        </p:txBody>
      </p:sp>
      <p:sp>
        <p:nvSpPr>
          <p:cNvPr id="509" name="Google Shape;509;p89"/>
          <p:cNvSpPr/>
          <p:nvPr/>
        </p:nvSpPr>
        <p:spPr>
          <a:xfrm>
            <a:off x="4799855" y="2113575"/>
            <a:ext cx="2592300" cy="716700"/>
          </a:xfrm>
          <a:prstGeom prst="chevron">
            <a:avLst>
              <a:gd fmla="val 50000"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Administrator Learning</a:t>
            </a:r>
            <a:endParaRPr b="1">
              <a:solidFill>
                <a:schemeClr val="lt1"/>
              </a:solidFill>
              <a:latin typeface="Montserrat"/>
              <a:ea typeface="Montserrat"/>
              <a:cs typeface="Montserrat"/>
              <a:sym typeface="Montserrat"/>
            </a:endParaRPr>
          </a:p>
        </p:txBody>
      </p:sp>
      <p:sp>
        <p:nvSpPr>
          <p:cNvPr id="510" name="Google Shape;510;p89"/>
          <p:cNvSpPr/>
          <p:nvPr/>
        </p:nvSpPr>
        <p:spPr>
          <a:xfrm>
            <a:off x="7124548" y="2113575"/>
            <a:ext cx="2592300" cy="716700"/>
          </a:xfrm>
          <a:prstGeom prst="chevron">
            <a:avLst>
              <a:gd fmla="val 50000" name="adj"/>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Profile of a Learner Developed</a:t>
            </a:r>
            <a:endParaRPr b="1">
              <a:solidFill>
                <a:schemeClr val="lt1"/>
              </a:solidFill>
              <a:latin typeface="Montserrat"/>
              <a:ea typeface="Montserrat"/>
              <a:cs typeface="Montserrat"/>
              <a:sym typeface="Montserrat"/>
            </a:endParaRPr>
          </a:p>
        </p:txBody>
      </p:sp>
      <p:sp>
        <p:nvSpPr>
          <p:cNvPr id="511" name="Google Shape;511;p89"/>
          <p:cNvSpPr/>
          <p:nvPr/>
        </p:nvSpPr>
        <p:spPr>
          <a:xfrm>
            <a:off x="9433610" y="2113575"/>
            <a:ext cx="2592300" cy="716700"/>
          </a:xfrm>
          <a:prstGeom prst="chevron">
            <a:avLst>
              <a:gd fmla="val 50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Leveled Design Teams </a:t>
            </a:r>
            <a:endParaRPr b="1">
              <a:solidFill>
                <a:schemeClr val="lt1"/>
              </a:solidFill>
              <a:latin typeface="Montserrat"/>
              <a:ea typeface="Montserrat"/>
              <a:cs typeface="Montserrat"/>
              <a:sym typeface="Montserrat"/>
            </a:endParaRPr>
          </a:p>
        </p:txBody>
      </p:sp>
      <p:cxnSp>
        <p:nvCxnSpPr>
          <p:cNvPr id="512" name="Google Shape;512;p89"/>
          <p:cNvCxnSpPr/>
          <p:nvPr/>
        </p:nvCxnSpPr>
        <p:spPr>
          <a:xfrm>
            <a:off x="1308550" y="2838375"/>
            <a:ext cx="6900" cy="635400"/>
          </a:xfrm>
          <a:prstGeom prst="straightConnector1">
            <a:avLst/>
          </a:prstGeom>
          <a:noFill/>
          <a:ln cap="flat" cmpd="sng" w="38100">
            <a:solidFill>
              <a:schemeClr val="dk2"/>
            </a:solidFill>
            <a:prstDash val="solid"/>
            <a:round/>
            <a:headEnd len="med" w="med" type="none"/>
            <a:tailEnd len="med" w="med" type="stealth"/>
          </a:ln>
        </p:spPr>
      </p:cxnSp>
      <p:cxnSp>
        <p:nvCxnSpPr>
          <p:cNvPr id="513" name="Google Shape;513;p89"/>
          <p:cNvCxnSpPr/>
          <p:nvPr/>
        </p:nvCxnSpPr>
        <p:spPr>
          <a:xfrm>
            <a:off x="3679375" y="2830275"/>
            <a:ext cx="5400" cy="651600"/>
          </a:xfrm>
          <a:prstGeom prst="straightConnector1">
            <a:avLst/>
          </a:prstGeom>
          <a:noFill/>
          <a:ln cap="flat" cmpd="sng" w="38100">
            <a:solidFill>
              <a:schemeClr val="accent4"/>
            </a:solidFill>
            <a:prstDash val="solid"/>
            <a:round/>
            <a:headEnd len="med" w="med" type="none"/>
            <a:tailEnd len="med" w="med" type="stealth"/>
          </a:ln>
        </p:spPr>
      </p:cxnSp>
      <p:cxnSp>
        <p:nvCxnSpPr>
          <p:cNvPr id="514" name="Google Shape;514;p89"/>
          <p:cNvCxnSpPr/>
          <p:nvPr/>
        </p:nvCxnSpPr>
        <p:spPr>
          <a:xfrm>
            <a:off x="6048688" y="2830275"/>
            <a:ext cx="5400" cy="651600"/>
          </a:xfrm>
          <a:prstGeom prst="straightConnector1">
            <a:avLst/>
          </a:prstGeom>
          <a:noFill/>
          <a:ln cap="flat" cmpd="sng" w="38100">
            <a:solidFill>
              <a:schemeClr val="accent5"/>
            </a:solidFill>
            <a:prstDash val="solid"/>
            <a:round/>
            <a:headEnd len="med" w="med" type="none"/>
            <a:tailEnd len="med" w="med" type="stealth"/>
          </a:ln>
        </p:spPr>
      </p:cxnSp>
      <p:cxnSp>
        <p:nvCxnSpPr>
          <p:cNvPr id="515" name="Google Shape;515;p89"/>
          <p:cNvCxnSpPr/>
          <p:nvPr/>
        </p:nvCxnSpPr>
        <p:spPr>
          <a:xfrm>
            <a:off x="8418000" y="2830275"/>
            <a:ext cx="5400" cy="651600"/>
          </a:xfrm>
          <a:prstGeom prst="straightConnector1">
            <a:avLst/>
          </a:prstGeom>
          <a:noFill/>
          <a:ln cap="flat" cmpd="sng" w="38100">
            <a:solidFill>
              <a:schemeClr val="accent3"/>
            </a:solidFill>
            <a:prstDash val="solid"/>
            <a:round/>
            <a:headEnd len="med" w="med" type="none"/>
            <a:tailEnd len="med" w="med" type="stealth"/>
          </a:ln>
        </p:spPr>
      </p:cxnSp>
      <p:cxnSp>
        <p:nvCxnSpPr>
          <p:cNvPr id="516" name="Google Shape;516;p89"/>
          <p:cNvCxnSpPr/>
          <p:nvPr/>
        </p:nvCxnSpPr>
        <p:spPr>
          <a:xfrm>
            <a:off x="10608850" y="2830275"/>
            <a:ext cx="5400" cy="651600"/>
          </a:xfrm>
          <a:prstGeom prst="straightConnector1">
            <a:avLst/>
          </a:prstGeom>
          <a:noFill/>
          <a:ln cap="flat" cmpd="sng" w="38100">
            <a:solidFill>
              <a:schemeClr val="accent1"/>
            </a:solidFill>
            <a:prstDash val="solid"/>
            <a:round/>
            <a:headEnd len="med" w="med" type="none"/>
            <a:tailEnd len="med" w="med" type="stealth"/>
          </a:ln>
        </p:spPr>
      </p:cxnSp>
      <p:sp>
        <p:nvSpPr>
          <p:cNvPr id="517" name="Google Shape;517;p89"/>
          <p:cNvSpPr/>
          <p:nvPr/>
        </p:nvSpPr>
        <p:spPr>
          <a:xfrm>
            <a:off x="491900" y="3481875"/>
            <a:ext cx="1784700" cy="22725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latin typeface="Montserrat"/>
                <a:ea typeface="Montserrat"/>
                <a:cs typeface="Montserrat"/>
                <a:sym typeface="Montserrat"/>
              </a:rPr>
              <a:t>Teams analyzed surveys &amp; school day structures to determine proposals for structural changes.  Changes were not implemented due to a variety of constraints.  </a:t>
            </a:r>
            <a:endParaRPr b="1" sz="1200">
              <a:solidFill>
                <a:schemeClr val="lt1"/>
              </a:solidFill>
              <a:latin typeface="Montserrat"/>
              <a:ea typeface="Montserrat"/>
              <a:cs typeface="Montserrat"/>
              <a:sym typeface="Montserrat"/>
            </a:endParaRPr>
          </a:p>
        </p:txBody>
      </p:sp>
      <p:sp>
        <p:nvSpPr>
          <p:cNvPr id="518" name="Google Shape;518;p89"/>
          <p:cNvSpPr/>
          <p:nvPr/>
        </p:nvSpPr>
        <p:spPr>
          <a:xfrm>
            <a:off x="2798725" y="3481875"/>
            <a:ext cx="1784700" cy="22725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latin typeface="Montserrat"/>
                <a:ea typeface="Montserrat"/>
                <a:cs typeface="Montserrat"/>
                <a:sym typeface="Montserrat"/>
              </a:rPr>
              <a:t>The district expanded blended learning opportunities, changed high school schedules, developed the strategic plan and reviewed and revised JH exploratory offerings. </a:t>
            </a:r>
            <a:endParaRPr b="1" sz="1100">
              <a:solidFill>
                <a:schemeClr val="lt1"/>
              </a:solidFill>
              <a:latin typeface="Montserrat"/>
              <a:ea typeface="Montserrat"/>
              <a:cs typeface="Montserrat"/>
              <a:sym typeface="Montserrat"/>
            </a:endParaRPr>
          </a:p>
        </p:txBody>
      </p:sp>
      <p:sp>
        <p:nvSpPr>
          <p:cNvPr id="519" name="Google Shape;519;p89"/>
          <p:cNvSpPr/>
          <p:nvPr/>
        </p:nvSpPr>
        <p:spPr>
          <a:xfrm>
            <a:off x="5203650" y="3481875"/>
            <a:ext cx="1784700" cy="22725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latin typeface="Montserrat"/>
                <a:ea typeface="Montserrat"/>
                <a:cs typeface="Montserrat"/>
                <a:sym typeface="Montserrat"/>
              </a:rPr>
              <a:t>Administrators</a:t>
            </a:r>
            <a:r>
              <a:rPr b="1" lang="en-US" sz="1200">
                <a:solidFill>
                  <a:schemeClr val="lt1"/>
                </a:solidFill>
                <a:latin typeface="Montserrat"/>
                <a:ea typeface="Montserrat"/>
                <a:cs typeface="Montserrat"/>
                <a:sym typeface="Montserrat"/>
              </a:rPr>
              <a:t> across the district engaged in learning &amp; participated in an Innovation Summit regarding the impact of emerging technology and innovation on the future workforce. </a:t>
            </a:r>
            <a:endParaRPr b="1" sz="1200">
              <a:solidFill>
                <a:schemeClr val="lt1"/>
              </a:solidFill>
              <a:latin typeface="Montserrat"/>
              <a:ea typeface="Montserrat"/>
              <a:cs typeface="Montserrat"/>
              <a:sym typeface="Montserrat"/>
            </a:endParaRPr>
          </a:p>
        </p:txBody>
      </p:sp>
      <p:sp>
        <p:nvSpPr>
          <p:cNvPr id="520" name="Google Shape;520;p89"/>
          <p:cNvSpPr/>
          <p:nvPr/>
        </p:nvSpPr>
        <p:spPr>
          <a:xfrm>
            <a:off x="7528350" y="3481875"/>
            <a:ext cx="1784700" cy="22725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latin typeface="Montserrat"/>
                <a:ea typeface="Montserrat"/>
                <a:cs typeface="Montserrat"/>
                <a:sym typeface="Montserrat"/>
              </a:rPr>
              <a:t>A team of parents, students, staff, administrators, community members and business leaders developed our </a:t>
            </a:r>
            <a:r>
              <a:rPr b="1" lang="en-US" sz="1200">
                <a:solidFill>
                  <a:schemeClr val="lt1"/>
                </a:solidFill>
                <a:latin typeface="Montserrat"/>
                <a:ea typeface="Montserrat"/>
                <a:cs typeface="Montserrat"/>
                <a:sym typeface="Montserrat"/>
              </a:rPr>
              <a:t>Profile of a Learner.</a:t>
            </a:r>
            <a:endParaRPr b="1" sz="1200">
              <a:solidFill>
                <a:schemeClr val="lt1"/>
              </a:solidFill>
              <a:latin typeface="Montserrat"/>
              <a:ea typeface="Montserrat"/>
              <a:cs typeface="Montserrat"/>
              <a:sym typeface="Montserrat"/>
            </a:endParaRPr>
          </a:p>
        </p:txBody>
      </p:sp>
      <p:sp>
        <p:nvSpPr>
          <p:cNvPr id="521" name="Google Shape;521;p89"/>
          <p:cNvSpPr/>
          <p:nvPr/>
        </p:nvSpPr>
        <p:spPr>
          <a:xfrm>
            <a:off x="9719200" y="3481875"/>
            <a:ext cx="1784700" cy="22725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latin typeface="Montserrat"/>
                <a:ea typeface="Montserrat"/>
                <a:cs typeface="Montserrat"/>
                <a:sym typeface="Montserrat"/>
              </a:rPr>
              <a:t>Leveled </a:t>
            </a:r>
            <a:r>
              <a:rPr b="1" lang="en-US" sz="1200">
                <a:solidFill>
                  <a:schemeClr val="lt1"/>
                </a:solidFill>
                <a:latin typeface="Montserrat"/>
                <a:ea typeface="Montserrat"/>
                <a:cs typeface="Montserrat"/>
                <a:sym typeface="Montserrat"/>
              </a:rPr>
              <a:t>Design Teams reviewed research, analyzed neighboring school structures, developed core beliefs and designed </a:t>
            </a:r>
            <a:r>
              <a:rPr b="1" lang="en-US" sz="1200">
                <a:solidFill>
                  <a:schemeClr val="lt1"/>
                </a:solidFill>
                <a:latin typeface="Montserrat"/>
                <a:ea typeface="Montserrat"/>
                <a:cs typeface="Montserrat"/>
                <a:sym typeface="Montserrat"/>
              </a:rPr>
              <a:t>innovative</a:t>
            </a:r>
            <a:r>
              <a:rPr b="1" lang="en-US" sz="1200">
                <a:solidFill>
                  <a:schemeClr val="lt1"/>
                </a:solidFill>
                <a:latin typeface="Montserrat"/>
                <a:ea typeface="Montserrat"/>
                <a:cs typeface="Montserrat"/>
                <a:sym typeface="Montserrat"/>
              </a:rPr>
              <a:t> structures.</a:t>
            </a:r>
            <a:endParaRPr b="1" sz="1200">
              <a:solidFill>
                <a:schemeClr val="lt1"/>
              </a:solidFill>
              <a:latin typeface="Montserrat"/>
              <a:ea typeface="Montserrat"/>
              <a:cs typeface="Montserrat"/>
              <a:sym typeface="Montserrat"/>
            </a:endParaRPr>
          </a:p>
        </p:txBody>
      </p:sp>
      <p:sp>
        <p:nvSpPr>
          <p:cNvPr id="522" name="Google Shape;522;p89"/>
          <p:cNvSpPr txBox="1"/>
          <p:nvPr>
            <p:ph type="title"/>
          </p:nvPr>
        </p:nvSpPr>
        <p:spPr>
          <a:xfrm>
            <a:off x="166100" y="136275"/>
            <a:ext cx="118599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6"/>
              </a:buClr>
              <a:buSzPts val="6000"/>
              <a:buFont typeface="Open Sans"/>
              <a:buNone/>
            </a:pPr>
            <a:r>
              <a:rPr lang="en-US" sz="4600"/>
              <a:t>Timeline of Innovative School Day Work</a:t>
            </a:r>
            <a:endParaRPr sz="4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6" name="Shape 526"/>
        <p:cNvGrpSpPr/>
        <p:nvPr/>
      </p:nvGrpSpPr>
      <p:grpSpPr>
        <a:xfrm>
          <a:off x="0" y="0"/>
          <a:ext cx="0" cy="0"/>
          <a:chOff x="0" y="0"/>
          <a:chExt cx="0" cy="0"/>
        </a:xfrm>
      </p:grpSpPr>
      <p:sp>
        <p:nvSpPr>
          <p:cNvPr id="527" name="Google Shape;527;p90"/>
          <p:cNvSpPr txBox="1"/>
          <p:nvPr/>
        </p:nvSpPr>
        <p:spPr>
          <a:xfrm>
            <a:off x="125100" y="72900"/>
            <a:ext cx="9888300" cy="711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4000">
                <a:solidFill>
                  <a:schemeClr val="dk1"/>
                </a:solidFill>
                <a:latin typeface="Bad Script"/>
                <a:ea typeface="Bad Script"/>
                <a:cs typeface="Bad Script"/>
                <a:sym typeface="Bad Script"/>
              </a:rPr>
              <a:t>Innovative School Experience Timeline</a:t>
            </a:r>
            <a:endParaRPr b="1" sz="4000">
              <a:solidFill>
                <a:schemeClr val="dk1"/>
              </a:solidFill>
              <a:latin typeface="Bad Script"/>
              <a:ea typeface="Bad Script"/>
              <a:cs typeface="Bad Script"/>
              <a:sym typeface="Bad Script"/>
            </a:endParaRPr>
          </a:p>
        </p:txBody>
      </p:sp>
      <p:pic>
        <p:nvPicPr>
          <p:cNvPr id="528" name="Google Shape;528;p90"/>
          <p:cNvPicPr preferRelativeResize="0"/>
          <p:nvPr/>
        </p:nvPicPr>
        <p:blipFill>
          <a:blip r:embed="rId3">
            <a:alphaModFix/>
          </a:blip>
          <a:stretch>
            <a:fillRect/>
          </a:stretch>
        </p:blipFill>
        <p:spPr>
          <a:xfrm>
            <a:off x="125100" y="1036469"/>
            <a:ext cx="11724464" cy="5363299"/>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91"/>
          <p:cNvSpPr txBox="1"/>
          <p:nvPr>
            <p:ph type="title"/>
          </p:nvPr>
        </p:nvSpPr>
        <p:spPr>
          <a:xfrm>
            <a:off x="505690" y="365125"/>
            <a:ext cx="11165400" cy="1325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6"/>
              </a:buClr>
              <a:buSzPts val="6000"/>
              <a:buFont typeface="Open Sans"/>
              <a:buNone/>
            </a:pPr>
            <a:r>
              <a:rPr lang="en-US"/>
              <a:t>Design Team Considerations</a:t>
            </a:r>
            <a:endParaRPr/>
          </a:p>
        </p:txBody>
      </p:sp>
      <p:sp>
        <p:nvSpPr>
          <p:cNvPr id="534" name="Google Shape;534;p91"/>
          <p:cNvSpPr/>
          <p:nvPr/>
        </p:nvSpPr>
        <p:spPr>
          <a:xfrm>
            <a:off x="505700" y="1690825"/>
            <a:ext cx="3331800" cy="1391400"/>
          </a:xfrm>
          <a:prstGeom prst="rect">
            <a:avLst/>
          </a:prstGeom>
          <a:solidFill>
            <a:schemeClr val="lt2"/>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500">
                <a:latin typeface="Montserrat"/>
                <a:ea typeface="Montserrat"/>
                <a:cs typeface="Montserrat"/>
                <a:sym typeface="Montserrat"/>
              </a:rPr>
              <a:t>2018 School Day Work</a:t>
            </a:r>
            <a:endParaRPr b="1" sz="2500">
              <a:latin typeface="Montserrat"/>
              <a:ea typeface="Montserrat"/>
              <a:cs typeface="Montserrat"/>
              <a:sym typeface="Montserrat"/>
            </a:endParaRPr>
          </a:p>
        </p:txBody>
      </p:sp>
      <p:sp>
        <p:nvSpPr>
          <p:cNvPr id="535" name="Google Shape;535;p91"/>
          <p:cNvSpPr/>
          <p:nvPr/>
        </p:nvSpPr>
        <p:spPr>
          <a:xfrm>
            <a:off x="4510663" y="1690813"/>
            <a:ext cx="3331800" cy="1391400"/>
          </a:xfrm>
          <a:prstGeom prst="rect">
            <a:avLst/>
          </a:prstGeom>
          <a:solidFill>
            <a:schemeClr val="accent3"/>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500">
                <a:solidFill>
                  <a:schemeClr val="lt1"/>
                </a:solidFill>
                <a:latin typeface="Montserrat"/>
                <a:ea typeface="Montserrat"/>
                <a:cs typeface="Montserrat"/>
                <a:sym typeface="Montserrat"/>
              </a:rPr>
              <a:t>Research &amp; Best Practices </a:t>
            </a:r>
            <a:endParaRPr b="1" sz="2500">
              <a:solidFill>
                <a:schemeClr val="lt1"/>
              </a:solidFill>
              <a:latin typeface="Montserrat"/>
              <a:ea typeface="Montserrat"/>
              <a:cs typeface="Montserrat"/>
              <a:sym typeface="Montserrat"/>
            </a:endParaRPr>
          </a:p>
        </p:txBody>
      </p:sp>
      <p:sp>
        <p:nvSpPr>
          <p:cNvPr id="536" name="Google Shape;536;p91"/>
          <p:cNvSpPr/>
          <p:nvPr/>
        </p:nvSpPr>
        <p:spPr>
          <a:xfrm>
            <a:off x="505700" y="3716175"/>
            <a:ext cx="3331800" cy="1391400"/>
          </a:xfrm>
          <a:prstGeom prst="rect">
            <a:avLst/>
          </a:prstGeom>
          <a:solidFill>
            <a:schemeClr val="accent5"/>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500">
                <a:solidFill>
                  <a:schemeClr val="lt1"/>
                </a:solidFill>
                <a:latin typeface="Montserrat"/>
                <a:ea typeface="Montserrat"/>
                <a:cs typeface="Montserrat"/>
                <a:sym typeface="Montserrat"/>
              </a:rPr>
              <a:t>Current Challenges</a:t>
            </a:r>
            <a:endParaRPr b="1" sz="2500">
              <a:solidFill>
                <a:schemeClr val="lt1"/>
              </a:solidFill>
              <a:latin typeface="Montserrat"/>
              <a:ea typeface="Montserrat"/>
              <a:cs typeface="Montserrat"/>
              <a:sym typeface="Montserrat"/>
            </a:endParaRPr>
          </a:p>
        </p:txBody>
      </p:sp>
      <p:sp>
        <p:nvSpPr>
          <p:cNvPr id="537" name="Google Shape;537;p91"/>
          <p:cNvSpPr/>
          <p:nvPr/>
        </p:nvSpPr>
        <p:spPr>
          <a:xfrm>
            <a:off x="8450450" y="1690825"/>
            <a:ext cx="3331800" cy="1391400"/>
          </a:xfrm>
          <a:prstGeom prst="rect">
            <a:avLst/>
          </a:prstGeom>
          <a:solidFill>
            <a:schemeClr val="accen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500">
                <a:latin typeface="Montserrat"/>
                <a:ea typeface="Montserrat"/>
                <a:cs typeface="Montserrat"/>
                <a:sym typeface="Montserrat"/>
              </a:rPr>
              <a:t>Profile of a Learner Skills &amp; Attributes</a:t>
            </a:r>
            <a:endParaRPr b="1" sz="2500">
              <a:latin typeface="Montserrat"/>
              <a:ea typeface="Montserrat"/>
              <a:cs typeface="Montserrat"/>
              <a:sym typeface="Montserrat"/>
            </a:endParaRPr>
          </a:p>
        </p:txBody>
      </p:sp>
      <p:sp>
        <p:nvSpPr>
          <p:cNvPr id="538" name="Google Shape;538;p91"/>
          <p:cNvSpPr/>
          <p:nvPr/>
        </p:nvSpPr>
        <p:spPr>
          <a:xfrm>
            <a:off x="4510675" y="3716175"/>
            <a:ext cx="3331800" cy="1391400"/>
          </a:xfrm>
          <a:prstGeom prst="rect">
            <a:avLst/>
          </a:prstGeom>
          <a:solidFill>
            <a:schemeClr val="accent2"/>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500">
                <a:solidFill>
                  <a:schemeClr val="lt1"/>
                </a:solidFill>
                <a:latin typeface="Montserrat"/>
                <a:ea typeface="Montserrat"/>
                <a:cs typeface="Montserrat"/>
                <a:sym typeface="Montserrat"/>
              </a:rPr>
              <a:t>Staff &amp; Student Surveys / Morale</a:t>
            </a:r>
            <a:endParaRPr b="1" sz="2500">
              <a:solidFill>
                <a:schemeClr val="lt1"/>
              </a:solidFill>
              <a:latin typeface="Montserrat"/>
              <a:ea typeface="Montserrat"/>
              <a:cs typeface="Montserrat"/>
              <a:sym typeface="Montserrat"/>
            </a:endParaRPr>
          </a:p>
        </p:txBody>
      </p:sp>
      <p:sp>
        <p:nvSpPr>
          <p:cNvPr id="539" name="Google Shape;539;p91"/>
          <p:cNvSpPr/>
          <p:nvPr/>
        </p:nvSpPr>
        <p:spPr>
          <a:xfrm>
            <a:off x="8450450" y="3716175"/>
            <a:ext cx="3331800" cy="1391400"/>
          </a:xfrm>
          <a:prstGeom prst="rect">
            <a:avLst/>
          </a:prstGeom>
          <a:solidFill>
            <a:schemeClr val="accent4"/>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500">
                <a:latin typeface="Montserrat"/>
                <a:ea typeface="Montserrat"/>
                <a:cs typeface="Montserrat"/>
                <a:sym typeface="Montserrat"/>
              </a:rPr>
              <a:t>Societal Changes</a:t>
            </a:r>
            <a:endParaRPr b="1" sz="2500">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92"/>
          <p:cNvPicPr preferRelativeResize="0"/>
          <p:nvPr/>
        </p:nvPicPr>
        <p:blipFill rotWithShape="1">
          <a:blip r:embed="rId3">
            <a:alphaModFix amt="42000"/>
          </a:blip>
          <a:srcRect b="25381" l="0" r="0" t="-1968"/>
          <a:stretch/>
        </p:blipFill>
        <p:spPr>
          <a:xfrm>
            <a:off x="-285450" y="-196825"/>
            <a:ext cx="12762926" cy="6140200"/>
          </a:xfrm>
          <a:prstGeom prst="rect">
            <a:avLst/>
          </a:prstGeom>
          <a:noFill/>
          <a:ln>
            <a:noFill/>
          </a:ln>
        </p:spPr>
      </p:pic>
      <p:sp>
        <p:nvSpPr>
          <p:cNvPr id="545" name="Google Shape;545;p92"/>
          <p:cNvSpPr txBox="1"/>
          <p:nvPr>
            <p:ph idx="1" type="body"/>
          </p:nvPr>
        </p:nvSpPr>
        <p:spPr>
          <a:xfrm>
            <a:off x="145025" y="1647650"/>
            <a:ext cx="11782200" cy="2864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b="1" i="1" lang="en-US" sz="9600">
                <a:solidFill>
                  <a:schemeClr val="accent5"/>
                </a:solidFill>
                <a:latin typeface="Montserrat"/>
                <a:ea typeface="Montserrat"/>
                <a:cs typeface="Montserrat"/>
                <a:sym typeface="Montserrat"/>
              </a:rPr>
              <a:t>Early Childhood - Transition</a:t>
            </a:r>
            <a:endParaRPr b="1" i="1" sz="9600">
              <a:solidFill>
                <a:schemeClr val="accent5"/>
              </a:solidFill>
              <a:latin typeface="Montserrat"/>
              <a:ea typeface="Montserrat"/>
              <a:cs typeface="Montserrat"/>
              <a:sym typeface="Montserrat"/>
            </a:endParaRPr>
          </a:p>
          <a:p>
            <a:pPr indent="-50800" lvl="0" marL="228600" rtl="0" algn="l">
              <a:lnSpc>
                <a:spcPct val="90000"/>
              </a:lnSpc>
              <a:spcBef>
                <a:spcPts val="0"/>
              </a:spcBef>
              <a:spcAft>
                <a:spcPts val="0"/>
              </a:spcAft>
              <a:buClr>
                <a:schemeClr val="dk1"/>
              </a:buClr>
              <a:buSzPts val="2800"/>
              <a:buNone/>
            </a:pPr>
            <a:r>
              <a:t/>
            </a:r>
            <a:endParaRPr sz="9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75"/>
          <p:cNvPicPr preferRelativeResize="0"/>
          <p:nvPr>
            <p:ph idx="2" type="pic"/>
          </p:nvPr>
        </p:nvPicPr>
        <p:blipFill rotWithShape="1">
          <a:blip r:embed="rId3">
            <a:alphaModFix/>
          </a:blip>
          <a:srcRect b="0" l="17298" r="17298" t="0"/>
          <a:stretch/>
        </p:blipFill>
        <p:spPr>
          <a:xfrm>
            <a:off x="0" y="0"/>
            <a:ext cx="4485375" cy="6858000"/>
          </a:xfrm>
          <a:prstGeom prst="rect">
            <a:avLst/>
          </a:prstGeom>
          <a:solidFill>
            <a:srgbClr val="F2F2F2"/>
          </a:solidFill>
          <a:ln>
            <a:noFill/>
          </a:ln>
        </p:spPr>
      </p:pic>
      <p:pic>
        <p:nvPicPr>
          <p:cNvPr id="339" name="Google Shape;339;p75"/>
          <p:cNvPicPr preferRelativeResize="0"/>
          <p:nvPr/>
        </p:nvPicPr>
        <p:blipFill rotWithShape="1">
          <a:blip r:embed="rId4">
            <a:alphaModFix/>
          </a:blip>
          <a:srcRect b="21234" l="0" r="0" t="21234"/>
          <a:stretch/>
        </p:blipFill>
        <p:spPr>
          <a:xfrm>
            <a:off x="4958825" y="0"/>
            <a:ext cx="5960326" cy="6857999"/>
          </a:xfrm>
          <a:prstGeom prst="rect">
            <a:avLst/>
          </a:prstGeom>
          <a:noFill/>
          <a:ln>
            <a:noFill/>
          </a:ln>
        </p:spPr>
      </p:pic>
      <p:sp>
        <p:nvSpPr>
          <p:cNvPr id="340" name="Google Shape;340;p75"/>
          <p:cNvSpPr txBox="1"/>
          <p:nvPr/>
        </p:nvSpPr>
        <p:spPr>
          <a:xfrm>
            <a:off x="5096676" y="1723450"/>
            <a:ext cx="4174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Welcome</a:t>
            </a:r>
            <a:endParaRPr b="1" i="0" sz="2400" u="none" cap="none" strike="noStrike">
              <a:solidFill>
                <a:srgbClr val="171616"/>
              </a:solidFill>
              <a:latin typeface="Open Sans"/>
              <a:ea typeface="Open Sans"/>
              <a:cs typeface="Open Sans"/>
              <a:sym typeface="Open Sans"/>
            </a:endParaRPr>
          </a:p>
        </p:txBody>
      </p:sp>
      <p:sp>
        <p:nvSpPr>
          <p:cNvPr id="341" name="Google Shape;341;p75"/>
          <p:cNvSpPr txBox="1"/>
          <p:nvPr/>
        </p:nvSpPr>
        <p:spPr>
          <a:xfrm>
            <a:off x="4655900" y="1740071"/>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01</a:t>
            </a:r>
            <a:endParaRPr b="1" i="0" sz="1800" u="none" cap="none" strike="noStrike">
              <a:solidFill>
                <a:schemeClr val="accent3"/>
              </a:solidFill>
              <a:latin typeface="Open Sans"/>
              <a:ea typeface="Open Sans"/>
              <a:cs typeface="Open Sans"/>
              <a:sym typeface="Open Sans"/>
            </a:endParaRPr>
          </a:p>
        </p:txBody>
      </p:sp>
      <p:sp>
        <p:nvSpPr>
          <p:cNvPr id="342" name="Google Shape;342;p75"/>
          <p:cNvSpPr txBox="1"/>
          <p:nvPr/>
        </p:nvSpPr>
        <p:spPr>
          <a:xfrm>
            <a:off x="5096681" y="2564704"/>
            <a:ext cx="5588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Data / Informational Presentation</a:t>
            </a:r>
            <a:endParaRPr b="1" i="0" sz="2400" u="none" cap="none" strike="noStrike">
              <a:solidFill>
                <a:srgbClr val="171616"/>
              </a:solidFill>
              <a:latin typeface="Open Sans"/>
              <a:ea typeface="Open Sans"/>
              <a:cs typeface="Open Sans"/>
              <a:sym typeface="Open Sans"/>
            </a:endParaRPr>
          </a:p>
        </p:txBody>
      </p:sp>
      <p:sp>
        <p:nvSpPr>
          <p:cNvPr id="343" name="Google Shape;343;p75"/>
          <p:cNvSpPr txBox="1"/>
          <p:nvPr/>
        </p:nvSpPr>
        <p:spPr>
          <a:xfrm>
            <a:off x="4655900" y="2581323"/>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02</a:t>
            </a:r>
            <a:endParaRPr b="1" i="0" sz="1800" u="none" cap="none" strike="noStrike">
              <a:solidFill>
                <a:schemeClr val="accent3"/>
              </a:solidFill>
              <a:latin typeface="Open Sans"/>
              <a:ea typeface="Open Sans"/>
              <a:cs typeface="Open Sans"/>
              <a:sym typeface="Open Sans"/>
            </a:endParaRPr>
          </a:p>
        </p:txBody>
      </p:sp>
      <p:sp>
        <p:nvSpPr>
          <p:cNvPr id="344" name="Google Shape;344;p75"/>
          <p:cNvSpPr txBox="1"/>
          <p:nvPr/>
        </p:nvSpPr>
        <p:spPr>
          <a:xfrm>
            <a:off x="5096688" y="3405967"/>
            <a:ext cx="6887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Instructions for Small Group Work Activity </a:t>
            </a:r>
            <a:endParaRPr b="1" i="0" sz="2400" u="none" cap="none" strike="noStrike">
              <a:solidFill>
                <a:srgbClr val="171616"/>
              </a:solidFill>
              <a:latin typeface="Open Sans"/>
              <a:ea typeface="Open Sans"/>
              <a:cs typeface="Open Sans"/>
              <a:sym typeface="Open Sans"/>
            </a:endParaRPr>
          </a:p>
        </p:txBody>
      </p:sp>
      <p:sp>
        <p:nvSpPr>
          <p:cNvPr id="345" name="Google Shape;345;p75"/>
          <p:cNvSpPr txBox="1"/>
          <p:nvPr/>
        </p:nvSpPr>
        <p:spPr>
          <a:xfrm>
            <a:off x="4655900" y="3422576"/>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03</a:t>
            </a:r>
            <a:endParaRPr b="1" i="0" sz="1800" u="none" cap="none" strike="noStrike">
              <a:solidFill>
                <a:schemeClr val="accent3"/>
              </a:solidFill>
              <a:latin typeface="Open Sans"/>
              <a:ea typeface="Open Sans"/>
              <a:cs typeface="Open Sans"/>
              <a:sym typeface="Open Sans"/>
            </a:endParaRPr>
          </a:p>
        </p:txBody>
      </p:sp>
      <p:sp>
        <p:nvSpPr>
          <p:cNvPr id="346" name="Google Shape;346;p75"/>
          <p:cNvSpPr txBox="1"/>
          <p:nvPr/>
        </p:nvSpPr>
        <p:spPr>
          <a:xfrm>
            <a:off x="5096675" y="4247200"/>
            <a:ext cx="6887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Small Group Work and </a:t>
            </a:r>
            <a:r>
              <a:rPr b="1" lang="en-US" sz="2400">
                <a:solidFill>
                  <a:srgbClr val="171616"/>
                </a:solidFill>
                <a:latin typeface="Open Sans"/>
                <a:ea typeface="Open Sans"/>
                <a:cs typeface="Open Sans"/>
                <a:sym typeface="Open Sans"/>
              </a:rPr>
              <a:t>Online Participation </a:t>
            </a:r>
            <a:endParaRPr b="1" i="0" sz="2400" u="none" cap="none" strike="noStrike">
              <a:solidFill>
                <a:srgbClr val="171616"/>
              </a:solidFill>
              <a:latin typeface="Open Sans"/>
              <a:ea typeface="Open Sans"/>
              <a:cs typeface="Open Sans"/>
              <a:sym typeface="Open Sans"/>
            </a:endParaRPr>
          </a:p>
        </p:txBody>
      </p:sp>
      <p:sp>
        <p:nvSpPr>
          <p:cNvPr id="347" name="Google Shape;347;p75"/>
          <p:cNvSpPr txBox="1"/>
          <p:nvPr/>
        </p:nvSpPr>
        <p:spPr>
          <a:xfrm>
            <a:off x="4655900" y="4263828"/>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04</a:t>
            </a:r>
            <a:endParaRPr b="1" i="0" sz="1800" u="none" cap="none" strike="noStrike">
              <a:solidFill>
                <a:schemeClr val="accent3"/>
              </a:solidFill>
              <a:latin typeface="Open Sans"/>
              <a:ea typeface="Open Sans"/>
              <a:cs typeface="Open Sans"/>
              <a:sym typeface="Open Sans"/>
            </a:endParaRPr>
          </a:p>
        </p:txBody>
      </p:sp>
      <p:sp>
        <p:nvSpPr>
          <p:cNvPr id="348" name="Google Shape;348;p75"/>
          <p:cNvSpPr txBox="1"/>
          <p:nvPr/>
        </p:nvSpPr>
        <p:spPr>
          <a:xfrm>
            <a:off x="5096688" y="5064251"/>
            <a:ext cx="6168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Small Group Reporting to Large Group </a:t>
            </a:r>
            <a:endParaRPr b="1" i="0" sz="2400" u="none" cap="none" strike="noStrike">
              <a:solidFill>
                <a:srgbClr val="171616"/>
              </a:solidFill>
              <a:latin typeface="Open Sans"/>
              <a:ea typeface="Open Sans"/>
              <a:cs typeface="Open Sans"/>
              <a:sym typeface="Open Sans"/>
            </a:endParaRPr>
          </a:p>
        </p:txBody>
      </p:sp>
      <p:sp>
        <p:nvSpPr>
          <p:cNvPr id="349" name="Google Shape;349;p75"/>
          <p:cNvSpPr txBox="1"/>
          <p:nvPr/>
        </p:nvSpPr>
        <p:spPr>
          <a:xfrm>
            <a:off x="4655900" y="5080883"/>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05</a:t>
            </a:r>
            <a:endParaRPr b="1" i="0" sz="1800" u="none" cap="none" strike="noStrike">
              <a:solidFill>
                <a:schemeClr val="accent3"/>
              </a:solidFill>
              <a:latin typeface="Open Sans"/>
              <a:ea typeface="Open Sans"/>
              <a:cs typeface="Open Sans"/>
              <a:sym typeface="Open Sans"/>
            </a:endParaRPr>
          </a:p>
        </p:txBody>
      </p:sp>
      <p:sp>
        <p:nvSpPr>
          <p:cNvPr id="350" name="Google Shape;350;p75"/>
          <p:cNvSpPr txBox="1"/>
          <p:nvPr/>
        </p:nvSpPr>
        <p:spPr>
          <a:xfrm>
            <a:off x="5096676" y="5905514"/>
            <a:ext cx="4174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2400">
                <a:solidFill>
                  <a:srgbClr val="171616"/>
                </a:solidFill>
                <a:latin typeface="Open Sans"/>
                <a:ea typeface="Open Sans"/>
                <a:cs typeface="Open Sans"/>
                <a:sym typeface="Open Sans"/>
              </a:rPr>
              <a:t>Closing </a:t>
            </a:r>
            <a:endParaRPr b="1" sz="2400">
              <a:solidFill>
                <a:srgbClr val="171616"/>
              </a:solidFill>
              <a:latin typeface="Open Sans"/>
              <a:ea typeface="Open Sans"/>
              <a:cs typeface="Open Sans"/>
              <a:sym typeface="Open Sans"/>
            </a:endParaRPr>
          </a:p>
        </p:txBody>
      </p:sp>
      <p:sp>
        <p:nvSpPr>
          <p:cNvPr id="351" name="Google Shape;351;p75"/>
          <p:cNvSpPr txBox="1"/>
          <p:nvPr/>
        </p:nvSpPr>
        <p:spPr>
          <a:xfrm>
            <a:off x="4655900" y="5922135"/>
            <a:ext cx="562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US" sz="1800" u="none" cap="none" strike="noStrike">
                <a:solidFill>
                  <a:schemeClr val="accent3"/>
                </a:solidFill>
                <a:latin typeface="Open Sans"/>
                <a:ea typeface="Open Sans"/>
                <a:cs typeface="Open Sans"/>
                <a:sym typeface="Open Sans"/>
              </a:rPr>
              <a:t>06</a:t>
            </a:r>
            <a:endParaRPr b="1" i="0" sz="1800" u="none" cap="none" strike="noStrike">
              <a:solidFill>
                <a:schemeClr val="accent3"/>
              </a:solidFill>
              <a:latin typeface="Open Sans"/>
              <a:ea typeface="Open Sans"/>
              <a:cs typeface="Open Sans"/>
              <a:sym typeface="Open Sans"/>
            </a:endParaRPr>
          </a:p>
        </p:txBody>
      </p:sp>
      <p:sp>
        <p:nvSpPr>
          <p:cNvPr id="352" name="Google Shape;352;p75"/>
          <p:cNvSpPr/>
          <p:nvPr/>
        </p:nvSpPr>
        <p:spPr>
          <a:xfrm rot="-5400000">
            <a:off x="-1192460" y="1186351"/>
            <a:ext cx="6858000" cy="4485300"/>
          </a:xfrm>
          <a:prstGeom prst="rect">
            <a:avLst/>
          </a:prstGeom>
          <a:gradFill>
            <a:gsLst>
              <a:gs pos="0">
                <a:srgbClr val="385623"/>
              </a:gs>
              <a:gs pos="18000">
                <a:srgbClr val="70AD47"/>
              </a:gs>
              <a:gs pos="100000">
                <a:srgbClr val="000000">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3" name="Google Shape;353;p75"/>
          <p:cNvSpPr txBox="1"/>
          <p:nvPr/>
        </p:nvSpPr>
        <p:spPr>
          <a:xfrm>
            <a:off x="928727" y="4467949"/>
            <a:ext cx="2615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000"/>
              <a:buFont typeface="Questrial"/>
              <a:buNone/>
            </a:pPr>
            <a:r>
              <a:rPr b="1" lang="en-US" sz="4000">
                <a:solidFill>
                  <a:schemeClr val="lt1"/>
                </a:solidFill>
                <a:latin typeface="Open Sans"/>
                <a:ea typeface="Open Sans"/>
                <a:cs typeface="Open Sans"/>
                <a:sym typeface="Open Sans"/>
              </a:rPr>
              <a:t>Session Schedule</a:t>
            </a:r>
            <a:endParaRPr b="1" i="0" sz="4000" u="none" cap="none" strike="noStrike">
              <a:solidFill>
                <a:schemeClr val="lt1"/>
              </a:solidFill>
              <a:latin typeface="Open Sans"/>
              <a:ea typeface="Open Sans"/>
              <a:cs typeface="Open Sans"/>
              <a:sym typeface="Open Sans"/>
            </a:endParaRPr>
          </a:p>
        </p:txBody>
      </p:sp>
      <p:pic>
        <p:nvPicPr>
          <p:cNvPr descr="A black and white logo&#10;&#10;Description automatically generated" id="354" name="Google Shape;354;p75"/>
          <p:cNvPicPr preferRelativeResize="0"/>
          <p:nvPr/>
        </p:nvPicPr>
        <p:blipFill rotWithShape="1">
          <a:blip r:embed="rId5">
            <a:alphaModFix/>
          </a:blip>
          <a:srcRect b="0" l="0" r="0" t="0"/>
          <a:stretch/>
        </p:blipFill>
        <p:spPr>
          <a:xfrm>
            <a:off x="1253846" y="6115316"/>
            <a:ext cx="1965459" cy="345491"/>
          </a:xfrm>
          <a:prstGeom prst="rect">
            <a:avLst/>
          </a:prstGeom>
          <a:noFill/>
          <a:ln>
            <a:noFill/>
          </a:ln>
        </p:spPr>
      </p:pic>
      <p:pic>
        <p:nvPicPr>
          <p:cNvPr id="355" name="Google Shape;355;p75"/>
          <p:cNvPicPr preferRelativeResize="0"/>
          <p:nvPr/>
        </p:nvPicPr>
        <p:blipFill>
          <a:blip r:embed="rId6">
            <a:alphaModFix/>
          </a:blip>
          <a:stretch>
            <a:fillRect/>
          </a:stretch>
        </p:blipFill>
        <p:spPr>
          <a:xfrm>
            <a:off x="6317246" y="86342"/>
            <a:ext cx="3147553" cy="18017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93"/>
          <p:cNvSpPr txBox="1"/>
          <p:nvPr>
            <p:ph type="title"/>
          </p:nvPr>
        </p:nvSpPr>
        <p:spPr>
          <a:xfrm>
            <a:off x="651300" y="214150"/>
            <a:ext cx="111885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500">
                <a:solidFill>
                  <a:schemeClr val="dk1"/>
                </a:solidFill>
              </a:rPr>
              <a:t>Early Childhood - Current State</a:t>
            </a:r>
            <a:endParaRPr sz="5500">
              <a:solidFill>
                <a:schemeClr val="dk1"/>
              </a:solidFill>
            </a:endParaRPr>
          </a:p>
        </p:txBody>
      </p:sp>
      <p:sp>
        <p:nvSpPr>
          <p:cNvPr id="551" name="Google Shape;551;p93"/>
          <p:cNvSpPr txBox="1"/>
          <p:nvPr>
            <p:ph idx="1" type="body"/>
          </p:nvPr>
        </p:nvSpPr>
        <p:spPr>
          <a:xfrm>
            <a:off x="816625" y="1253400"/>
            <a:ext cx="10531500" cy="5341500"/>
          </a:xfrm>
          <a:prstGeom prst="rect">
            <a:avLst/>
          </a:prstGeom>
        </p:spPr>
        <p:txBody>
          <a:bodyPr anchorCtr="0" anchor="t" bIns="45700" lIns="91425" spcFirstLastPara="1" rIns="91425" wrap="square" tIns="45700">
            <a:normAutofit fontScale="47500" lnSpcReduction="20000"/>
          </a:bodyPr>
          <a:lstStyle/>
          <a:p>
            <a:pPr indent="-393620" lvl="0" marL="457200" rtl="0" algn="l">
              <a:lnSpc>
                <a:spcPct val="100000"/>
              </a:lnSpc>
              <a:spcBef>
                <a:spcPts val="1000"/>
              </a:spcBef>
              <a:spcAft>
                <a:spcPts val="0"/>
              </a:spcAft>
              <a:buClr>
                <a:schemeClr val="accent5"/>
              </a:buClr>
              <a:buSzPct val="100000"/>
              <a:buFont typeface="Montserrat"/>
              <a:buChar char="➔"/>
            </a:pPr>
            <a:r>
              <a:rPr lang="en-US" sz="5471">
                <a:latin typeface="Montserrat"/>
                <a:ea typeface="Montserrat"/>
                <a:cs typeface="Montserrat"/>
                <a:sym typeface="Montserrat"/>
              </a:rPr>
              <a:t>The program serves students with disabilities, students who are at risk for academic challenges and community paid tuition based students</a:t>
            </a:r>
            <a:endParaRPr sz="5471">
              <a:latin typeface="Montserrat"/>
              <a:ea typeface="Montserrat"/>
              <a:cs typeface="Montserrat"/>
              <a:sym typeface="Montserrat"/>
            </a:endParaRPr>
          </a:p>
          <a:p>
            <a:pPr indent="-393620" lvl="0" marL="457200" rtl="0" algn="l">
              <a:lnSpc>
                <a:spcPct val="100000"/>
              </a:lnSpc>
              <a:spcBef>
                <a:spcPts val="1000"/>
              </a:spcBef>
              <a:spcAft>
                <a:spcPts val="0"/>
              </a:spcAft>
              <a:buClr>
                <a:schemeClr val="accent5"/>
              </a:buClr>
              <a:buSzPct val="100000"/>
              <a:buFont typeface="Montserrat"/>
              <a:buChar char="➔"/>
            </a:pPr>
            <a:r>
              <a:rPr lang="en-US" sz="5471">
                <a:latin typeface="Montserrat"/>
                <a:ea typeface="Montserrat"/>
                <a:cs typeface="Montserrat"/>
                <a:sym typeface="Montserrat"/>
              </a:rPr>
              <a:t>All s</a:t>
            </a:r>
            <a:r>
              <a:rPr lang="en-US" sz="5471">
                <a:latin typeface="Montserrat"/>
                <a:ea typeface="Montserrat"/>
                <a:cs typeface="Montserrat"/>
                <a:sym typeface="Montserrat"/>
              </a:rPr>
              <a:t>tudents attend for 2.5 hours in an a.m. or p.m. session in 3-5 year old multi-age classrooms</a:t>
            </a:r>
            <a:endParaRPr sz="5471">
              <a:latin typeface="Montserrat"/>
              <a:ea typeface="Montserrat"/>
              <a:cs typeface="Montserrat"/>
              <a:sym typeface="Montserrat"/>
            </a:endParaRPr>
          </a:p>
          <a:p>
            <a:pPr indent="-393620" lvl="0" marL="457200" rtl="0" algn="l">
              <a:lnSpc>
                <a:spcPct val="100000"/>
              </a:lnSpc>
              <a:spcBef>
                <a:spcPts val="1000"/>
              </a:spcBef>
              <a:spcAft>
                <a:spcPts val="0"/>
              </a:spcAft>
              <a:buClr>
                <a:schemeClr val="accent5"/>
              </a:buClr>
              <a:buSzPct val="100000"/>
              <a:buFont typeface="Montserrat"/>
              <a:buChar char="➔"/>
            </a:pPr>
            <a:r>
              <a:rPr lang="en-US" sz="5471">
                <a:latin typeface="Montserrat"/>
                <a:ea typeface="Montserrat"/>
                <a:cs typeface="Montserrat"/>
                <a:sym typeface="Montserrat"/>
              </a:rPr>
              <a:t>Early childhood teachers serve as </a:t>
            </a:r>
            <a:endParaRPr sz="5471">
              <a:latin typeface="Montserrat"/>
              <a:ea typeface="Montserrat"/>
              <a:cs typeface="Montserrat"/>
              <a:sym typeface="Montserrat"/>
            </a:endParaRPr>
          </a:p>
          <a:p>
            <a:pPr indent="-354409" lvl="2" marL="1371600" rtl="0" algn="l">
              <a:lnSpc>
                <a:spcPct val="100000"/>
              </a:lnSpc>
              <a:spcBef>
                <a:spcPts val="1000"/>
              </a:spcBef>
              <a:spcAft>
                <a:spcPts val="0"/>
              </a:spcAft>
              <a:buSzPct val="100000"/>
              <a:buFont typeface="Montserrat"/>
              <a:buChar char="●"/>
            </a:pPr>
            <a:r>
              <a:rPr lang="en-US" sz="4171">
                <a:latin typeface="Montserrat"/>
                <a:ea typeface="Montserrat"/>
                <a:cs typeface="Montserrat"/>
                <a:sym typeface="Montserrat"/>
              </a:rPr>
              <a:t>General education teacher</a:t>
            </a:r>
            <a:endParaRPr sz="4171">
              <a:latin typeface="Montserrat"/>
              <a:ea typeface="Montserrat"/>
              <a:cs typeface="Montserrat"/>
              <a:sym typeface="Montserrat"/>
            </a:endParaRPr>
          </a:p>
          <a:p>
            <a:pPr indent="-354409" lvl="2" marL="1371600" rtl="0" algn="l">
              <a:lnSpc>
                <a:spcPct val="100000"/>
              </a:lnSpc>
              <a:spcBef>
                <a:spcPts val="1000"/>
              </a:spcBef>
              <a:spcAft>
                <a:spcPts val="0"/>
              </a:spcAft>
              <a:buSzPct val="100000"/>
              <a:buFont typeface="Montserrat"/>
              <a:buChar char="●"/>
            </a:pPr>
            <a:r>
              <a:rPr lang="en-US" sz="4171">
                <a:latin typeface="Montserrat"/>
                <a:ea typeface="Montserrat"/>
                <a:cs typeface="Montserrat"/>
                <a:sym typeface="Montserrat"/>
              </a:rPr>
              <a:t>Learning behavior specialists for students with IEPs, and </a:t>
            </a:r>
            <a:endParaRPr sz="4171">
              <a:latin typeface="Montserrat"/>
              <a:ea typeface="Montserrat"/>
              <a:cs typeface="Montserrat"/>
              <a:sym typeface="Montserrat"/>
            </a:endParaRPr>
          </a:p>
          <a:p>
            <a:pPr indent="-354409" lvl="2" marL="1371600" rtl="0" algn="l">
              <a:lnSpc>
                <a:spcPct val="100000"/>
              </a:lnSpc>
              <a:spcBef>
                <a:spcPts val="1000"/>
              </a:spcBef>
              <a:spcAft>
                <a:spcPts val="0"/>
              </a:spcAft>
              <a:buSzPct val="100000"/>
              <a:buFont typeface="Montserrat"/>
              <a:buChar char="●"/>
            </a:pPr>
            <a:r>
              <a:rPr lang="en-US" sz="4171">
                <a:latin typeface="Montserrat"/>
                <a:ea typeface="Montserrat"/>
                <a:cs typeface="Montserrat"/>
                <a:sym typeface="Montserrat"/>
              </a:rPr>
              <a:t>Multilingual specialist for english learners</a:t>
            </a:r>
            <a:endParaRPr sz="4171">
              <a:latin typeface="Montserrat"/>
              <a:ea typeface="Montserrat"/>
              <a:cs typeface="Montserrat"/>
              <a:sym typeface="Montserrat"/>
            </a:endParaRPr>
          </a:p>
          <a:p>
            <a:pPr indent="-393620" lvl="0" marL="457200" rtl="0" algn="l">
              <a:lnSpc>
                <a:spcPct val="100000"/>
              </a:lnSpc>
              <a:spcBef>
                <a:spcPts val="1000"/>
              </a:spcBef>
              <a:spcAft>
                <a:spcPts val="0"/>
              </a:spcAft>
              <a:buClr>
                <a:schemeClr val="accent5"/>
              </a:buClr>
              <a:buSzPct val="100000"/>
              <a:buFont typeface="Montserrat"/>
              <a:buChar char="➔"/>
            </a:pPr>
            <a:r>
              <a:rPr lang="en-US" sz="5471">
                <a:latin typeface="Montserrat"/>
                <a:ea typeface="Montserrat"/>
                <a:cs typeface="Montserrat"/>
                <a:sym typeface="Montserrat"/>
              </a:rPr>
              <a:t>Only </a:t>
            </a:r>
            <a:r>
              <a:rPr lang="en-US" sz="5471">
                <a:latin typeface="Montserrat"/>
                <a:ea typeface="Montserrat"/>
                <a:cs typeface="Montserrat"/>
                <a:sym typeface="Montserrat"/>
              </a:rPr>
              <a:t>25 min.</a:t>
            </a:r>
            <a:r>
              <a:rPr lang="en-US" sz="5471">
                <a:latin typeface="Montserrat"/>
                <a:ea typeface="Montserrat"/>
                <a:cs typeface="Montserrat"/>
                <a:sym typeface="Montserrat"/>
              </a:rPr>
              <a:t> between sessions daily and 60 minutes of </a:t>
            </a:r>
            <a:r>
              <a:rPr lang="en-US" sz="5471">
                <a:latin typeface="Montserrat"/>
                <a:ea typeface="Montserrat"/>
                <a:cs typeface="Montserrat"/>
                <a:sym typeface="Montserrat"/>
              </a:rPr>
              <a:t>special</a:t>
            </a:r>
            <a:r>
              <a:rPr lang="en-US" sz="5471">
                <a:latin typeface="Montserrat"/>
                <a:ea typeface="Montserrat"/>
                <a:cs typeface="Montserrat"/>
                <a:sym typeface="Montserrat"/>
              </a:rPr>
              <a:t> time weekly for educators to plan for students’ unique needs and innovative learning experiences </a:t>
            </a:r>
            <a:endParaRPr sz="5471">
              <a:latin typeface="Montserrat"/>
              <a:ea typeface="Montserrat"/>
              <a:cs typeface="Montserrat"/>
              <a:sym typeface="Montserrat"/>
            </a:endParaRPr>
          </a:p>
          <a:p>
            <a:pPr indent="-380920" lvl="0" marL="457200" rtl="0" algn="l">
              <a:lnSpc>
                <a:spcPct val="100000"/>
              </a:lnSpc>
              <a:spcBef>
                <a:spcPts val="1000"/>
              </a:spcBef>
              <a:spcAft>
                <a:spcPts val="1000"/>
              </a:spcAft>
              <a:buClr>
                <a:schemeClr val="accent5"/>
              </a:buClr>
              <a:buSzPct val="92304"/>
              <a:buFont typeface="Montserrat"/>
              <a:buChar char="➔"/>
            </a:pPr>
            <a:r>
              <a:rPr lang="en-US" sz="5471">
                <a:latin typeface="Montserrat"/>
                <a:ea typeface="Montserrat"/>
                <a:cs typeface="Montserrat"/>
                <a:sym typeface="Montserrat"/>
              </a:rPr>
              <a:t>Only 5 non-student attendance days to allow for home visits, community events, and collaboration</a:t>
            </a:r>
            <a:endParaRPr>
              <a:latin typeface="Montserrat"/>
              <a:ea typeface="Montserrat"/>
              <a:cs typeface="Montserrat"/>
              <a:sym typeface="Montserrat"/>
            </a:endParaRPr>
          </a:p>
        </p:txBody>
      </p:sp>
      <p:sp>
        <p:nvSpPr>
          <p:cNvPr id="552" name="Google Shape;552;p93"/>
          <p:cNvSpPr/>
          <p:nvPr/>
        </p:nvSpPr>
        <p:spPr>
          <a:xfrm>
            <a:off x="-232925" y="-163900"/>
            <a:ext cx="884100" cy="71385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94"/>
          <p:cNvSpPr txBox="1"/>
          <p:nvPr>
            <p:ph type="title"/>
          </p:nvPr>
        </p:nvSpPr>
        <p:spPr>
          <a:xfrm>
            <a:off x="651300" y="214150"/>
            <a:ext cx="111885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500">
                <a:solidFill>
                  <a:schemeClr val="dk1"/>
                </a:solidFill>
              </a:rPr>
              <a:t>Early Childhood - Proposal</a:t>
            </a:r>
            <a:endParaRPr sz="5500">
              <a:solidFill>
                <a:schemeClr val="dk1"/>
              </a:solidFill>
            </a:endParaRPr>
          </a:p>
        </p:txBody>
      </p:sp>
      <p:sp>
        <p:nvSpPr>
          <p:cNvPr id="558" name="Google Shape;558;p94"/>
          <p:cNvSpPr/>
          <p:nvPr/>
        </p:nvSpPr>
        <p:spPr>
          <a:xfrm>
            <a:off x="-232925" y="-163900"/>
            <a:ext cx="884100" cy="71385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559" name="Google Shape;559;p94"/>
          <p:cNvGraphicFramePr/>
          <p:nvPr/>
        </p:nvGraphicFramePr>
        <p:xfrm>
          <a:off x="952500" y="1142675"/>
          <a:ext cx="3000000" cy="3000000"/>
        </p:xfrm>
        <a:graphic>
          <a:graphicData uri="http://schemas.openxmlformats.org/drawingml/2006/table">
            <a:tbl>
              <a:tblPr>
                <a:noFill/>
                <a:tableStyleId>{27132957-9381-4A00-AE90-E1E11A98920D}</a:tableStyleId>
              </a:tblPr>
              <a:tblGrid>
                <a:gridCol w="7515775"/>
                <a:gridCol w="2771225"/>
              </a:tblGrid>
              <a:tr h="1888150">
                <a:tc>
                  <a:txBody>
                    <a:bodyPr/>
                    <a:lstStyle/>
                    <a:p>
                      <a:pPr indent="0" lvl="0" marL="0" rtl="0" algn="l">
                        <a:spcBef>
                          <a:spcPts val="0"/>
                        </a:spcBef>
                        <a:spcAft>
                          <a:spcPts val="1000"/>
                        </a:spcAft>
                        <a:buNone/>
                      </a:pPr>
                      <a:r>
                        <a:rPr b="1" lang="en-US" sz="2900">
                          <a:solidFill>
                            <a:schemeClr val="accent4"/>
                          </a:solidFill>
                          <a:latin typeface="Montserrat"/>
                          <a:ea typeface="Montserrat"/>
                          <a:cs typeface="Montserrat"/>
                          <a:sym typeface="Montserrat"/>
                        </a:rPr>
                        <a:t>Increased planning and collaboration</a:t>
                      </a:r>
                      <a:r>
                        <a:rPr lang="en-US" sz="2900">
                          <a:solidFill>
                            <a:schemeClr val="dk1"/>
                          </a:solidFill>
                          <a:latin typeface="Montserrat"/>
                          <a:ea typeface="Montserrat"/>
                          <a:cs typeface="Montserrat"/>
                          <a:sym typeface="Montserrat"/>
                        </a:rPr>
                        <a:t> time to innovate and design instruction to meet students’ unique needs and align to EC standards </a:t>
                      </a:r>
                      <a:endParaRPr sz="13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3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619750">
                <a:tc>
                  <a:txBody>
                    <a:bodyPr/>
                    <a:lstStyle/>
                    <a:p>
                      <a:pPr indent="0" lvl="0" marL="0" rtl="0" algn="l">
                        <a:spcBef>
                          <a:spcPts val="0"/>
                        </a:spcBef>
                        <a:spcAft>
                          <a:spcPts val="1000"/>
                        </a:spcAft>
                        <a:buNone/>
                      </a:pPr>
                      <a:r>
                        <a:rPr lang="en-US" sz="2900">
                          <a:solidFill>
                            <a:schemeClr val="dk1"/>
                          </a:solidFill>
                          <a:latin typeface="Montserrat"/>
                          <a:ea typeface="Montserrat"/>
                          <a:cs typeface="Montserrat"/>
                          <a:sym typeface="Montserrat"/>
                        </a:rPr>
                        <a:t>More </a:t>
                      </a:r>
                      <a:r>
                        <a:rPr b="1" lang="en-US" sz="2900">
                          <a:solidFill>
                            <a:schemeClr val="accent3"/>
                          </a:solidFill>
                          <a:latin typeface="Montserrat"/>
                          <a:ea typeface="Montserrat"/>
                          <a:cs typeface="Montserrat"/>
                          <a:sym typeface="Montserrat"/>
                        </a:rPr>
                        <a:t>tailored instruction to students’ developmental stages </a:t>
                      </a:r>
                      <a:r>
                        <a:rPr lang="en-US" sz="2900">
                          <a:solidFill>
                            <a:schemeClr val="dk1"/>
                          </a:solidFill>
                          <a:latin typeface="Montserrat"/>
                          <a:ea typeface="Montserrat"/>
                          <a:cs typeface="Montserrat"/>
                          <a:sym typeface="Montserrat"/>
                        </a:rPr>
                        <a:t>by </a:t>
                      </a:r>
                      <a:r>
                        <a:rPr b="1" lang="en-US" sz="2900">
                          <a:solidFill>
                            <a:schemeClr val="accent2"/>
                          </a:solidFill>
                          <a:latin typeface="Montserrat"/>
                          <a:ea typeface="Montserrat"/>
                          <a:cs typeface="Montserrat"/>
                          <a:sym typeface="Montserrat"/>
                        </a:rPr>
                        <a:t>differentiating the time students attend </a:t>
                      </a:r>
                      <a:r>
                        <a:rPr lang="en-US" sz="2900">
                          <a:solidFill>
                            <a:schemeClr val="dk1"/>
                          </a:solidFill>
                          <a:latin typeface="Montserrat"/>
                          <a:ea typeface="Montserrat"/>
                          <a:cs typeface="Montserrat"/>
                          <a:sym typeface="Montserrat"/>
                        </a:rPr>
                        <a:t>by age level. </a:t>
                      </a:r>
                      <a:endParaRPr sz="1300">
                        <a:solidFill>
                          <a:schemeClr val="dk1"/>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3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665550">
                <a:tc>
                  <a:txBody>
                    <a:bodyPr/>
                    <a:lstStyle/>
                    <a:p>
                      <a:pPr indent="0" lvl="0" marL="0" rtl="0" algn="l">
                        <a:spcBef>
                          <a:spcPts val="0"/>
                        </a:spcBef>
                        <a:spcAft>
                          <a:spcPts val="1000"/>
                        </a:spcAft>
                        <a:buNone/>
                      </a:pPr>
                      <a:r>
                        <a:rPr b="1" lang="en-US" sz="2900">
                          <a:solidFill>
                            <a:schemeClr val="accent5"/>
                          </a:solidFill>
                          <a:latin typeface="Montserrat"/>
                          <a:ea typeface="Montserrat"/>
                          <a:cs typeface="Montserrat"/>
                          <a:sym typeface="Montserrat"/>
                        </a:rPr>
                        <a:t>Play based preparation for kindergarten</a:t>
                      </a:r>
                      <a:r>
                        <a:rPr lang="en-US" sz="2900">
                          <a:solidFill>
                            <a:schemeClr val="dk1"/>
                          </a:solidFill>
                          <a:latin typeface="Montserrat"/>
                          <a:ea typeface="Montserrat"/>
                          <a:cs typeface="Montserrat"/>
                          <a:sym typeface="Montserrat"/>
                        </a:rPr>
                        <a:t> for children transitioning from early childhood to kindergarten </a:t>
                      </a:r>
                      <a:endParaRPr sz="13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3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560" name="Google Shape;560;p94"/>
          <p:cNvSpPr/>
          <p:nvPr/>
        </p:nvSpPr>
        <p:spPr>
          <a:xfrm>
            <a:off x="8716975" y="1670450"/>
            <a:ext cx="881400" cy="892500"/>
          </a:xfrm>
          <a:prstGeom prst="ellipse">
            <a:avLst/>
          </a:prstGeom>
          <a:solidFill>
            <a:schemeClr val="accent4"/>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1" name="Google Shape;561;p94"/>
          <p:cNvPicPr preferRelativeResize="0"/>
          <p:nvPr/>
        </p:nvPicPr>
        <p:blipFill>
          <a:blip r:embed="rId3">
            <a:alphaModFix/>
          </a:blip>
          <a:stretch>
            <a:fillRect/>
          </a:stretch>
        </p:blipFill>
        <p:spPr>
          <a:xfrm>
            <a:off x="8768275" y="1722175"/>
            <a:ext cx="784149" cy="731775"/>
          </a:xfrm>
          <a:prstGeom prst="rect">
            <a:avLst/>
          </a:prstGeom>
          <a:noFill/>
          <a:ln>
            <a:noFill/>
          </a:ln>
        </p:spPr>
      </p:pic>
      <p:sp>
        <p:nvSpPr>
          <p:cNvPr id="562" name="Google Shape;562;p94"/>
          <p:cNvSpPr/>
          <p:nvPr/>
        </p:nvSpPr>
        <p:spPr>
          <a:xfrm>
            <a:off x="8719655" y="3459344"/>
            <a:ext cx="881400" cy="892500"/>
          </a:xfrm>
          <a:prstGeom prst="ellipse">
            <a:avLst/>
          </a:prstGeom>
          <a:solidFill>
            <a:srgbClr val="B7B7B7"/>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3" name="Google Shape;563;p94"/>
          <p:cNvPicPr preferRelativeResize="0"/>
          <p:nvPr/>
        </p:nvPicPr>
        <p:blipFill>
          <a:blip r:embed="rId4">
            <a:alphaModFix/>
          </a:blip>
          <a:stretch>
            <a:fillRect/>
          </a:stretch>
        </p:blipFill>
        <p:spPr>
          <a:xfrm>
            <a:off x="8861370" y="3601797"/>
            <a:ext cx="597951" cy="607602"/>
          </a:xfrm>
          <a:prstGeom prst="rect">
            <a:avLst/>
          </a:prstGeom>
          <a:noFill/>
          <a:ln>
            <a:noFill/>
          </a:ln>
        </p:spPr>
      </p:pic>
      <p:sp>
        <p:nvSpPr>
          <p:cNvPr id="564" name="Google Shape;564;p94"/>
          <p:cNvSpPr/>
          <p:nvPr/>
        </p:nvSpPr>
        <p:spPr>
          <a:xfrm>
            <a:off x="8719650" y="5062125"/>
            <a:ext cx="881400" cy="892500"/>
          </a:xfrm>
          <a:prstGeom prst="ellipse">
            <a:avLst/>
          </a:prstGeom>
          <a:solidFill>
            <a:schemeClr val="accent5"/>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5" name="Google Shape;565;p94"/>
          <p:cNvPicPr preferRelativeResize="0"/>
          <p:nvPr/>
        </p:nvPicPr>
        <p:blipFill>
          <a:blip r:embed="rId5">
            <a:alphaModFix/>
          </a:blip>
          <a:stretch>
            <a:fillRect/>
          </a:stretch>
        </p:blipFill>
        <p:spPr>
          <a:xfrm>
            <a:off x="8861365" y="5192666"/>
            <a:ext cx="597972" cy="605400"/>
          </a:xfrm>
          <a:prstGeom prst="rect">
            <a:avLst/>
          </a:prstGeom>
          <a:noFill/>
          <a:ln>
            <a:noFill/>
          </a:ln>
        </p:spPr>
      </p:pic>
      <p:sp>
        <p:nvSpPr>
          <p:cNvPr id="566" name="Google Shape;566;p94"/>
          <p:cNvSpPr/>
          <p:nvPr/>
        </p:nvSpPr>
        <p:spPr>
          <a:xfrm>
            <a:off x="10175653" y="3421632"/>
            <a:ext cx="881400" cy="892500"/>
          </a:xfrm>
          <a:prstGeom prst="ellipse">
            <a:avLst/>
          </a:prstGeom>
          <a:solidFill>
            <a:schemeClr val="accent3"/>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7" name="Google Shape;567;p94"/>
          <p:cNvPicPr preferRelativeResize="0"/>
          <p:nvPr/>
        </p:nvPicPr>
        <p:blipFill>
          <a:blip r:embed="rId6">
            <a:alphaModFix/>
          </a:blip>
          <a:stretch>
            <a:fillRect/>
          </a:stretch>
        </p:blipFill>
        <p:spPr>
          <a:xfrm>
            <a:off x="10196250" y="3440986"/>
            <a:ext cx="840225" cy="8537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95"/>
          <p:cNvSpPr txBox="1"/>
          <p:nvPr>
            <p:ph type="title"/>
          </p:nvPr>
        </p:nvSpPr>
        <p:spPr>
          <a:xfrm>
            <a:off x="180225" y="128650"/>
            <a:ext cx="121392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Open Sans"/>
              <a:buNone/>
            </a:pPr>
            <a:r>
              <a:rPr lang="en-US"/>
              <a:t>Proposed Early Childhood Plan </a:t>
            </a:r>
            <a:endParaRPr/>
          </a:p>
        </p:txBody>
      </p:sp>
      <p:graphicFrame>
        <p:nvGraphicFramePr>
          <p:cNvPr id="573" name="Google Shape;573;p95"/>
          <p:cNvGraphicFramePr/>
          <p:nvPr/>
        </p:nvGraphicFramePr>
        <p:xfrm>
          <a:off x="887550" y="1241700"/>
          <a:ext cx="3000000" cy="3000000"/>
        </p:xfrm>
        <a:graphic>
          <a:graphicData uri="http://schemas.openxmlformats.org/drawingml/2006/table">
            <a:tbl>
              <a:tblPr>
                <a:noFill/>
                <a:tableStyleId>{27132957-9381-4A00-AE90-E1E11A98920D}</a:tableStyleId>
              </a:tblPr>
              <a:tblGrid>
                <a:gridCol w="2579525"/>
                <a:gridCol w="1567475"/>
                <a:gridCol w="1567475"/>
                <a:gridCol w="1567475"/>
                <a:gridCol w="1567475"/>
                <a:gridCol w="1567475"/>
              </a:tblGrid>
              <a:tr h="468025">
                <a:tc gridSpan="6">
                  <a:txBody>
                    <a:bodyPr/>
                    <a:lstStyle/>
                    <a:p>
                      <a:pPr indent="0" lvl="0" marL="0" rtl="0" algn="ctr">
                        <a:spcBef>
                          <a:spcPts val="0"/>
                        </a:spcBef>
                        <a:spcAft>
                          <a:spcPts val="0"/>
                        </a:spcAft>
                        <a:buNone/>
                      </a:pPr>
                      <a:r>
                        <a:rPr b="1" lang="en-US" sz="2100">
                          <a:latin typeface="Montserrat"/>
                          <a:ea typeface="Montserrat"/>
                          <a:cs typeface="Montserrat"/>
                          <a:sym typeface="Montserrat"/>
                        </a:rPr>
                        <a:t>Early Childhood Proposed Model</a:t>
                      </a:r>
                      <a:endParaRPr b="1" sz="2100">
                        <a:latin typeface="Montserrat"/>
                        <a:ea typeface="Montserrat"/>
                        <a:cs typeface="Montserrat"/>
                        <a:sym typeface="Montserra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4"/>
                    </a:solidFill>
                  </a:tcPr>
                </a:tc>
                <a:tc hMerge="1"/>
                <a:tc hMerge="1"/>
                <a:tc hMerge="1"/>
                <a:tc hMerge="1"/>
                <a:tc hMerge="1"/>
              </a:tr>
              <a:tr h="468025">
                <a:tc>
                  <a:txBody>
                    <a:bodyPr/>
                    <a:lstStyle/>
                    <a:p>
                      <a:pPr indent="0" lvl="0" marL="0" rtl="0" algn="ctr">
                        <a:spcBef>
                          <a:spcPts val="0"/>
                        </a:spcBef>
                        <a:spcAft>
                          <a:spcPts val="0"/>
                        </a:spcAft>
                        <a:buNone/>
                      </a:pPr>
                      <a:r>
                        <a:rPr lang="en-US" sz="1800">
                          <a:latin typeface="Montserrat"/>
                          <a:ea typeface="Montserrat"/>
                          <a:cs typeface="Montserrat"/>
                          <a:sym typeface="Montserrat"/>
                        </a:rPr>
                        <a:t>Model</a:t>
                      </a:r>
                      <a:endParaRPr sz="1800">
                        <a:latin typeface="Montserrat"/>
                        <a:ea typeface="Montserrat"/>
                        <a:cs typeface="Montserrat"/>
                        <a:sym typeface="Montserrat"/>
                      </a:endParaRPr>
                    </a:p>
                  </a:txBody>
                  <a:tcPr marT="91425" marB="91425" marR="91425" marL="91425">
                    <a:lnL cap="flat" cmpd="sng" w="38100">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Monday</a:t>
                      </a:r>
                      <a:endParaRPr sz="18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Tuesday</a:t>
                      </a:r>
                      <a:endParaRPr sz="18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Wednesday</a:t>
                      </a:r>
                      <a:endParaRPr sz="18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Thursday</a:t>
                      </a:r>
                      <a:endParaRPr sz="18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Friday</a:t>
                      </a:r>
                      <a:endParaRPr sz="1800">
                        <a:latin typeface="Montserrat"/>
                        <a:ea typeface="Montserrat"/>
                        <a:cs typeface="Montserrat"/>
                        <a:sym typeface="Montserrat"/>
                      </a:endParaRPr>
                    </a:p>
                  </a:txBody>
                  <a:tcPr marT="91425" marB="91425" marR="91425" marL="91425">
                    <a:lnL cap="flat" cmpd="sng" w="9525">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2"/>
                    </a:solidFill>
                  </a:tcPr>
                </a:tc>
              </a:tr>
              <a:tr h="1282250">
                <a:tc>
                  <a:txBody>
                    <a:bodyPr/>
                    <a:lstStyle/>
                    <a:p>
                      <a:pPr indent="0" lvl="0" marL="0" rtl="0" algn="ctr">
                        <a:lnSpc>
                          <a:spcPct val="150000"/>
                        </a:lnSpc>
                        <a:spcBef>
                          <a:spcPts val="0"/>
                        </a:spcBef>
                        <a:spcAft>
                          <a:spcPts val="0"/>
                        </a:spcAft>
                        <a:buNone/>
                      </a:pPr>
                      <a:r>
                        <a:rPr b="1" lang="en-US" sz="1800">
                          <a:solidFill>
                            <a:schemeClr val="accent3"/>
                          </a:solidFill>
                          <a:latin typeface="Montserrat"/>
                          <a:ea typeface="Montserrat"/>
                          <a:cs typeface="Montserrat"/>
                          <a:sym typeface="Montserrat"/>
                        </a:rPr>
                        <a:t>8:15-10:15</a:t>
                      </a:r>
                      <a:endParaRPr b="1" sz="1800">
                        <a:solidFill>
                          <a:schemeClr val="accent3"/>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US" sz="1800">
                          <a:latin typeface="Montserrat"/>
                          <a:ea typeface="Montserrat"/>
                          <a:cs typeface="Montserrat"/>
                          <a:sym typeface="Montserrat"/>
                        </a:rPr>
                        <a:t>Morning Session</a:t>
                      </a:r>
                      <a:endParaRPr sz="1800">
                        <a:latin typeface="Montserrat"/>
                        <a:ea typeface="Montserrat"/>
                        <a:cs typeface="Montserrat"/>
                        <a:sym typeface="Montserrat"/>
                      </a:endParaRPr>
                    </a:p>
                    <a:p>
                      <a:pPr indent="0" lvl="0" marL="0" rtl="0" algn="ctr">
                        <a:lnSpc>
                          <a:spcPct val="150000"/>
                        </a:lnSpc>
                        <a:spcBef>
                          <a:spcPts val="0"/>
                        </a:spcBef>
                        <a:spcAft>
                          <a:spcPts val="0"/>
                        </a:spcAft>
                        <a:buNone/>
                      </a:pPr>
                      <a:r>
                        <a:rPr b="1" lang="en-US" sz="1800">
                          <a:solidFill>
                            <a:schemeClr val="accent3"/>
                          </a:solidFill>
                          <a:latin typeface="Montserrat"/>
                          <a:ea typeface="Montserrat"/>
                          <a:cs typeface="Montserrat"/>
                          <a:sym typeface="Montserrat"/>
                        </a:rPr>
                        <a:t>ONLY 3 year olds</a:t>
                      </a:r>
                      <a:endParaRPr b="1" sz="1800">
                        <a:solidFill>
                          <a:schemeClr val="accent3"/>
                        </a:solidFill>
                        <a:latin typeface="Montserrat"/>
                        <a:ea typeface="Montserrat"/>
                        <a:cs typeface="Montserrat"/>
                        <a:sym typeface="Montserrat"/>
                      </a:endParaRPr>
                    </a:p>
                  </a:txBody>
                  <a:tcPr marT="91425" marB="91425" marR="91425" marL="91425" anchor="ctr">
                    <a:lnL cap="flat" cmpd="sng" w="38100">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Targeted Attendance</a:t>
                      </a:r>
                      <a:endParaRPr sz="1800">
                        <a:latin typeface="Montserrat"/>
                        <a:ea typeface="Montserrat"/>
                        <a:cs typeface="Montserrat"/>
                        <a:sym typeface="Montserrat"/>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All</a:t>
                      </a:r>
                      <a:endParaRPr sz="1800">
                        <a:latin typeface="Montserrat"/>
                        <a:ea typeface="Montserrat"/>
                        <a:cs typeface="Montserrat"/>
                        <a:sym typeface="Montserrat"/>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All</a:t>
                      </a:r>
                      <a:endParaRPr sz="1800">
                        <a:latin typeface="Montserrat"/>
                        <a:ea typeface="Montserrat"/>
                        <a:cs typeface="Montserrat"/>
                        <a:sym typeface="Montserrat"/>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All</a:t>
                      </a:r>
                      <a:endParaRPr sz="1800">
                        <a:latin typeface="Montserrat"/>
                        <a:ea typeface="Montserrat"/>
                        <a:cs typeface="Montserrat"/>
                        <a:sym typeface="Montserrat"/>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Out Fridays for Home Visits, Community Events </a:t>
                      </a:r>
                      <a:endParaRPr sz="1800">
                        <a:latin typeface="Montserrat"/>
                        <a:ea typeface="Montserrat"/>
                        <a:cs typeface="Montserrat"/>
                        <a:sym typeface="Montserrat"/>
                      </a:endParaRPr>
                    </a:p>
                  </a:txBody>
                  <a:tcPr marT="91425" marB="91425" marR="91425" marL="91425" anchor="ctr">
                    <a:lnL cap="flat" cmpd="sng" w="9525">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576400">
                <a:tc gridSpan="6">
                  <a:txBody>
                    <a:bodyPr/>
                    <a:lstStyle/>
                    <a:p>
                      <a:pPr indent="0" lvl="0" marL="0" rtl="0" algn="ctr">
                        <a:spcBef>
                          <a:spcPts val="0"/>
                        </a:spcBef>
                        <a:spcAft>
                          <a:spcPts val="0"/>
                        </a:spcAft>
                        <a:buNone/>
                      </a:pPr>
                      <a:r>
                        <a:rPr i="1" lang="en-US" sz="1800">
                          <a:latin typeface="Montserrat"/>
                          <a:ea typeface="Montserrat"/>
                          <a:cs typeface="Montserrat"/>
                          <a:sym typeface="Montserrat"/>
                        </a:rPr>
                        <a:t>10:30-11:25 - Planning &amp; Collaboration </a:t>
                      </a:r>
                      <a:endParaRPr i="1" sz="1800">
                        <a:latin typeface="Montserrat"/>
                        <a:ea typeface="Montserrat"/>
                        <a:cs typeface="Montserrat"/>
                        <a:sym typeface="Montserrat"/>
                      </a:endParaRPr>
                    </a:p>
                  </a:txBody>
                  <a:tcPr marT="91425" marB="91425" marR="91425" marL="91425"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hMerge="1"/>
                <a:tc hMerge="1"/>
                <a:tc hMerge="1"/>
                <a:tc hMerge="1"/>
                <a:tc hMerge="1"/>
              </a:tr>
              <a:tr h="576425">
                <a:tc gridSpan="6">
                  <a:txBody>
                    <a:bodyPr/>
                    <a:lstStyle/>
                    <a:p>
                      <a:pPr indent="0" lvl="0" marL="0" rtl="0" algn="ctr">
                        <a:spcBef>
                          <a:spcPts val="0"/>
                        </a:spcBef>
                        <a:spcAft>
                          <a:spcPts val="0"/>
                        </a:spcAft>
                        <a:buNone/>
                      </a:pPr>
                      <a:r>
                        <a:rPr i="1" lang="en-US" sz="1800">
                          <a:latin typeface="Montserrat"/>
                          <a:ea typeface="Montserrat"/>
                          <a:cs typeface="Montserrat"/>
                          <a:sym typeface="Montserrat"/>
                        </a:rPr>
                        <a:t>11:25-12:05 -Staff Lunch</a:t>
                      </a:r>
                      <a:endParaRPr i="1" sz="1800">
                        <a:latin typeface="Montserrat"/>
                        <a:ea typeface="Montserrat"/>
                        <a:cs typeface="Montserrat"/>
                        <a:sym typeface="Montserrat"/>
                      </a:endParaRPr>
                    </a:p>
                  </a:txBody>
                  <a:tcPr marT="91425" marB="91425" marR="91425" marL="91425"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hMerge="1"/>
                <a:tc hMerge="1"/>
                <a:tc hMerge="1"/>
                <a:tc hMerge="1"/>
                <a:tc hMerge="1"/>
              </a:tr>
              <a:tr h="1493500">
                <a:tc>
                  <a:txBody>
                    <a:bodyPr/>
                    <a:lstStyle/>
                    <a:p>
                      <a:pPr indent="0" lvl="0" marL="0" rtl="0" algn="ctr">
                        <a:lnSpc>
                          <a:spcPct val="150000"/>
                        </a:lnSpc>
                        <a:spcBef>
                          <a:spcPts val="0"/>
                        </a:spcBef>
                        <a:spcAft>
                          <a:spcPts val="0"/>
                        </a:spcAft>
                        <a:buNone/>
                      </a:pPr>
                      <a:r>
                        <a:rPr lang="en-US" sz="1800">
                          <a:latin typeface="Montserrat"/>
                          <a:ea typeface="Montserrat"/>
                          <a:cs typeface="Montserrat"/>
                          <a:sym typeface="Montserrat"/>
                        </a:rPr>
                        <a:t>12:05-2:35</a:t>
                      </a:r>
                      <a:endParaRPr sz="1800">
                        <a:latin typeface="Montserrat"/>
                        <a:ea typeface="Montserrat"/>
                        <a:cs typeface="Montserrat"/>
                        <a:sym typeface="Montserrat"/>
                      </a:endParaRPr>
                    </a:p>
                    <a:p>
                      <a:pPr indent="0" lvl="0" marL="0" rtl="0" algn="ctr">
                        <a:lnSpc>
                          <a:spcPct val="150000"/>
                        </a:lnSpc>
                        <a:spcBef>
                          <a:spcPts val="0"/>
                        </a:spcBef>
                        <a:spcAft>
                          <a:spcPts val="0"/>
                        </a:spcAft>
                        <a:buNone/>
                      </a:pPr>
                      <a:r>
                        <a:rPr lang="en-US" sz="1800">
                          <a:latin typeface="Montserrat"/>
                          <a:ea typeface="Montserrat"/>
                          <a:cs typeface="Montserrat"/>
                          <a:sym typeface="Montserrat"/>
                        </a:rPr>
                        <a:t>Afternoon Session</a:t>
                      </a:r>
                      <a:endParaRPr sz="1800">
                        <a:latin typeface="Montserrat"/>
                        <a:ea typeface="Montserrat"/>
                        <a:cs typeface="Montserrat"/>
                        <a:sym typeface="Montserrat"/>
                      </a:endParaRPr>
                    </a:p>
                    <a:p>
                      <a:pPr indent="0" lvl="0" marL="0" rtl="0" algn="ctr">
                        <a:lnSpc>
                          <a:spcPct val="150000"/>
                        </a:lnSpc>
                        <a:spcBef>
                          <a:spcPts val="0"/>
                        </a:spcBef>
                        <a:spcAft>
                          <a:spcPts val="0"/>
                        </a:spcAft>
                        <a:buNone/>
                      </a:pPr>
                      <a:r>
                        <a:rPr b="1" lang="en-US" sz="1800">
                          <a:solidFill>
                            <a:schemeClr val="accent3"/>
                          </a:solidFill>
                          <a:latin typeface="Montserrat"/>
                          <a:ea typeface="Montserrat"/>
                          <a:cs typeface="Montserrat"/>
                          <a:sym typeface="Montserrat"/>
                        </a:rPr>
                        <a:t>ONLY 4&amp;5 year olds</a:t>
                      </a:r>
                      <a:endParaRPr b="1" sz="1800">
                        <a:solidFill>
                          <a:schemeClr val="accent3"/>
                        </a:solidFill>
                        <a:latin typeface="Montserrat"/>
                        <a:ea typeface="Montserrat"/>
                        <a:cs typeface="Montserrat"/>
                        <a:sym typeface="Montserrat"/>
                      </a:endParaRPr>
                    </a:p>
                  </a:txBody>
                  <a:tcPr marT="91425" marB="91425" marR="91425" marL="91425" anchor="ctr">
                    <a:lnL cap="flat" cmpd="sng" w="38100">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Targeted Attendance</a:t>
                      </a:r>
                      <a:endParaRPr sz="1800">
                        <a:latin typeface="Montserrat"/>
                        <a:ea typeface="Montserrat"/>
                        <a:cs typeface="Montserrat"/>
                        <a:sym typeface="Montserrat"/>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All</a:t>
                      </a:r>
                      <a:endParaRPr sz="1800">
                        <a:latin typeface="Montserrat"/>
                        <a:ea typeface="Montserrat"/>
                        <a:cs typeface="Montserrat"/>
                        <a:sym typeface="Montserrat"/>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All</a:t>
                      </a:r>
                      <a:endParaRPr sz="1800">
                        <a:latin typeface="Montserrat"/>
                        <a:ea typeface="Montserrat"/>
                        <a:cs typeface="Montserrat"/>
                        <a:sym typeface="Montserrat"/>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All</a:t>
                      </a:r>
                      <a:endParaRPr sz="1800">
                        <a:latin typeface="Montserrat"/>
                        <a:ea typeface="Montserrat"/>
                        <a:cs typeface="Montserrat"/>
                        <a:sym typeface="Montserrat"/>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800">
                          <a:latin typeface="Montserrat"/>
                          <a:ea typeface="Montserrat"/>
                          <a:cs typeface="Montserrat"/>
                          <a:sym typeface="Montserrat"/>
                        </a:rPr>
                        <a:t>All </a:t>
                      </a:r>
                      <a:endParaRPr sz="1800">
                        <a:latin typeface="Montserrat"/>
                        <a:ea typeface="Montserrat"/>
                        <a:cs typeface="Montserrat"/>
                        <a:sym typeface="Montserrat"/>
                      </a:endParaRPr>
                    </a:p>
                  </a:txBody>
                  <a:tcPr marT="91425" marB="91425" marR="91425" marL="91425" anchor="ctr">
                    <a:lnL cap="flat" cmpd="sng" w="9525">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96"/>
          <p:cNvSpPr txBox="1"/>
          <p:nvPr>
            <p:ph type="title"/>
          </p:nvPr>
        </p:nvSpPr>
        <p:spPr>
          <a:xfrm>
            <a:off x="651300" y="214150"/>
            <a:ext cx="111885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500">
                <a:solidFill>
                  <a:schemeClr val="dk1"/>
                </a:solidFill>
              </a:rPr>
              <a:t>Elementary</a:t>
            </a:r>
            <a:r>
              <a:rPr lang="en-US" sz="5500">
                <a:solidFill>
                  <a:schemeClr val="dk1"/>
                </a:solidFill>
              </a:rPr>
              <a:t> - Current State</a:t>
            </a:r>
            <a:endParaRPr sz="5500">
              <a:solidFill>
                <a:schemeClr val="dk1"/>
              </a:solidFill>
            </a:endParaRPr>
          </a:p>
        </p:txBody>
      </p:sp>
      <p:sp>
        <p:nvSpPr>
          <p:cNvPr id="579" name="Google Shape;579;p96"/>
          <p:cNvSpPr txBox="1"/>
          <p:nvPr>
            <p:ph idx="1" type="body"/>
          </p:nvPr>
        </p:nvSpPr>
        <p:spPr>
          <a:xfrm>
            <a:off x="816625" y="1253400"/>
            <a:ext cx="10531500" cy="5341500"/>
          </a:xfrm>
          <a:prstGeom prst="rect">
            <a:avLst/>
          </a:prstGeom>
        </p:spPr>
        <p:txBody>
          <a:bodyPr anchorCtr="0" anchor="t" bIns="45700" lIns="91425" spcFirstLastPara="1" rIns="91425" wrap="square" tIns="45700">
            <a:noAutofit/>
          </a:bodyPr>
          <a:lstStyle/>
          <a:p>
            <a:pPr indent="-450850" lvl="0" marL="457200" rtl="0" algn="l">
              <a:lnSpc>
                <a:spcPct val="100000"/>
              </a:lnSpc>
              <a:spcBef>
                <a:spcPts val="1000"/>
              </a:spcBef>
              <a:spcAft>
                <a:spcPts val="0"/>
              </a:spcAft>
              <a:buClr>
                <a:schemeClr val="accent3"/>
              </a:buClr>
              <a:buSzPts val="3500"/>
              <a:buFont typeface="Montserrat"/>
              <a:buChar char="➔"/>
            </a:pPr>
            <a:r>
              <a:rPr lang="en-US" sz="3500">
                <a:latin typeface="Montserrat"/>
                <a:ea typeface="Montserrat"/>
                <a:cs typeface="Montserrat"/>
                <a:sym typeface="Montserrat"/>
              </a:rPr>
              <a:t>Students attend for 6 hours and 15 minutes</a:t>
            </a:r>
            <a:endParaRPr sz="3500">
              <a:latin typeface="Montserrat"/>
              <a:ea typeface="Montserrat"/>
              <a:cs typeface="Montserrat"/>
              <a:sym typeface="Montserrat"/>
            </a:endParaRPr>
          </a:p>
          <a:p>
            <a:pPr indent="-450850" lvl="0" marL="457200" rtl="0" algn="l">
              <a:spcBef>
                <a:spcPts val="1000"/>
              </a:spcBef>
              <a:spcAft>
                <a:spcPts val="0"/>
              </a:spcAft>
              <a:buClr>
                <a:schemeClr val="accent3"/>
              </a:buClr>
              <a:buSzPts val="3500"/>
              <a:buFont typeface="Montserrat"/>
              <a:buChar char="➔"/>
            </a:pPr>
            <a:r>
              <a:rPr lang="en-US" sz="3500">
                <a:latin typeface="Montserrat"/>
                <a:ea typeface="Montserrat"/>
                <a:cs typeface="Montserrat"/>
                <a:sym typeface="Montserrat"/>
              </a:rPr>
              <a:t>Inconsistencies in structures used to provide interventions and extension for students </a:t>
            </a:r>
            <a:endParaRPr sz="3500">
              <a:latin typeface="Montserrat"/>
              <a:ea typeface="Montserrat"/>
              <a:cs typeface="Montserrat"/>
              <a:sym typeface="Montserrat"/>
            </a:endParaRPr>
          </a:p>
          <a:p>
            <a:pPr indent="-450850" lvl="0" marL="457200" rtl="0" algn="l">
              <a:spcBef>
                <a:spcPts val="0"/>
              </a:spcBef>
              <a:spcAft>
                <a:spcPts val="0"/>
              </a:spcAft>
              <a:buClr>
                <a:schemeClr val="accent3"/>
              </a:buClr>
              <a:buSzPts val="3500"/>
              <a:buFont typeface="Montserrat"/>
              <a:buChar char="➔"/>
            </a:pPr>
            <a:r>
              <a:rPr lang="en-US" sz="3500">
                <a:latin typeface="Montserrat"/>
                <a:ea typeface="Montserrat"/>
                <a:cs typeface="Montserrat"/>
                <a:sym typeface="Montserrat"/>
              </a:rPr>
              <a:t>Schedules do not </a:t>
            </a:r>
            <a:r>
              <a:rPr lang="en-US" sz="3500">
                <a:latin typeface="Montserrat"/>
                <a:ea typeface="Montserrat"/>
                <a:cs typeface="Montserrat"/>
                <a:sym typeface="Montserrat"/>
              </a:rPr>
              <a:t>reflect </a:t>
            </a:r>
            <a:r>
              <a:rPr lang="en-US" sz="3500">
                <a:latin typeface="Montserrat"/>
                <a:ea typeface="Montserrat"/>
                <a:cs typeface="Montserrat"/>
                <a:sym typeface="Montserrat"/>
              </a:rPr>
              <a:t>time for non-instructional tasks</a:t>
            </a:r>
            <a:endParaRPr sz="3500">
              <a:latin typeface="Montserrat"/>
              <a:ea typeface="Montserrat"/>
              <a:cs typeface="Montserrat"/>
              <a:sym typeface="Montserrat"/>
            </a:endParaRPr>
          </a:p>
          <a:p>
            <a:pPr indent="-450850" lvl="0" marL="457200" rtl="0" algn="l">
              <a:spcBef>
                <a:spcPts val="0"/>
              </a:spcBef>
              <a:spcAft>
                <a:spcPts val="0"/>
              </a:spcAft>
              <a:buClr>
                <a:schemeClr val="accent3"/>
              </a:buClr>
              <a:buSzPts val="3500"/>
              <a:buFont typeface="Montserrat"/>
              <a:buChar char="➔"/>
            </a:pPr>
            <a:r>
              <a:rPr lang="en-US" sz="3500">
                <a:latin typeface="Montserrat"/>
                <a:ea typeface="Montserrat"/>
                <a:cs typeface="Montserrat"/>
                <a:sym typeface="Montserrat"/>
              </a:rPr>
              <a:t>Time for morning meetings or class meetings is inconsistent across classrooms and schools </a:t>
            </a:r>
            <a:endParaRPr sz="3500">
              <a:latin typeface="Montserrat"/>
              <a:ea typeface="Montserrat"/>
              <a:cs typeface="Montserrat"/>
              <a:sym typeface="Montserrat"/>
            </a:endParaRPr>
          </a:p>
          <a:p>
            <a:pPr indent="-450850" lvl="0" marL="457200" rtl="0" algn="l">
              <a:spcBef>
                <a:spcPts val="0"/>
              </a:spcBef>
              <a:spcAft>
                <a:spcPts val="0"/>
              </a:spcAft>
              <a:buClr>
                <a:schemeClr val="accent3"/>
              </a:buClr>
              <a:buSzPts val="3500"/>
              <a:buFont typeface="Montserrat"/>
              <a:buChar char="➔"/>
            </a:pPr>
            <a:r>
              <a:rPr lang="en-US" sz="3500">
                <a:latin typeface="Montserrat"/>
                <a:ea typeface="Montserrat"/>
                <a:cs typeface="Montserrat"/>
                <a:sym typeface="Montserrat"/>
              </a:rPr>
              <a:t>Time dedicated for collaboration &amp; planning differs across schools</a:t>
            </a:r>
            <a:endParaRPr sz="3500">
              <a:latin typeface="Montserrat"/>
              <a:ea typeface="Montserrat"/>
              <a:cs typeface="Montserrat"/>
              <a:sym typeface="Montserrat"/>
            </a:endParaRPr>
          </a:p>
        </p:txBody>
      </p:sp>
      <p:sp>
        <p:nvSpPr>
          <p:cNvPr id="580" name="Google Shape;580;p96"/>
          <p:cNvSpPr/>
          <p:nvPr/>
        </p:nvSpPr>
        <p:spPr>
          <a:xfrm>
            <a:off x="-232925" y="-163900"/>
            <a:ext cx="884100" cy="71385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97"/>
          <p:cNvSpPr txBox="1"/>
          <p:nvPr>
            <p:ph type="title"/>
          </p:nvPr>
        </p:nvSpPr>
        <p:spPr>
          <a:xfrm>
            <a:off x="651300" y="214150"/>
            <a:ext cx="111885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500">
                <a:solidFill>
                  <a:schemeClr val="dk1"/>
                </a:solidFill>
              </a:rPr>
              <a:t>Elementary</a:t>
            </a:r>
            <a:r>
              <a:rPr lang="en-US" sz="5500">
                <a:solidFill>
                  <a:schemeClr val="dk1"/>
                </a:solidFill>
              </a:rPr>
              <a:t> - Proposal</a:t>
            </a:r>
            <a:endParaRPr sz="5500">
              <a:solidFill>
                <a:schemeClr val="dk1"/>
              </a:solidFill>
            </a:endParaRPr>
          </a:p>
        </p:txBody>
      </p:sp>
      <p:sp>
        <p:nvSpPr>
          <p:cNvPr id="586" name="Google Shape;586;p97"/>
          <p:cNvSpPr/>
          <p:nvPr/>
        </p:nvSpPr>
        <p:spPr>
          <a:xfrm>
            <a:off x="-232925" y="-163900"/>
            <a:ext cx="884100" cy="7138500"/>
          </a:xfrm>
          <a:prstGeom prst="rect">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587" name="Google Shape;587;p97"/>
          <p:cNvGraphicFramePr/>
          <p:nvPr/>
        </p:nvGraphicFramePr>
        <p:xfrm>
          <a:off x="952500" y="1055575"/>
          <a:ext cx="3000000" cy="3000000"/>
        </p:xfrm>
        <a:graphic>
          <a:graphicData uri="http://schemas.openxmlformats.org/drawingml/2006/table">
            <a:tbl>
              <a:tblPr>
                <a:noFill/>
                <a:tableStyleId>{27132957-9381-4A00-AE90-E1E11A98920D}</a:tableStyleId>
              </a:tblPr>
              <a:tblGrid>
                <a:gridCol w="7515775"/>
                <a:gridCol w="2771225"/>
              </a:tblGrid>
              <a:tr h="978725">
                <a:tc>
                  <a:txBody>
                    <a:bodyPr/>
                    <a:lstStyle/>
                    <a:p>
                      <a:pPr indent="0" lvl="0" marL="0" rtl="0" algn="l">
                        <a:spcBef>
                          <a:spcPts val="0"/>
                        </a:spcBef>
                        <a:spcAft>
                          <a:spcPts val="1000"/>
                        </a:spcAft>
                        <a:buNone/>
                      </a:pPr>
                      <a:r>
                        <a:rPr lang="en-US" sz="2600">
                          <a:solidFill>
                            <a:schemeClr val="dk1"/>
                          </a:solidFill>
                          <a:latin typeface="Montserrat"/>
                          <a:ea typeface="Montserrat"/>
                          <a:cs typeface="Montserrat"/>
                          <a:sym typeface="Montserrat"/>
                        </a:rPr>
                        <a:t>Built in time for </a:t>
                      </a:r>
                      <a:r>
                        <a:rPr b="1" lang="en-US" sz="2600">
                          <a:solidFill>
                            <a:schemeClr val="accent3"/>
                          </a:solidFill>
                          <a:latin typeface="Montserrat"/>
                          <a:ea typeface="Montserrat"/>
                          <a:cs typeface="Montserrat"/>
                          <a:sym typeface="Montserrat"/>
                        </a:rPr>
                        <a:t>individualized </a:t>
                      </a:r>
                      <a:r>
                        <a:rPr b="1" lang="en-US" sz="2600">
                          <a:solidFill>
                            <a:schemeClr val="accent3"/>
                          </a:solidFill>
                          <a:latin typeface="Montserrat"/>
                          <a:ea typeface="Montserrat"/>
                          <a:cs typeface="Montserrat"/>
                          <a:sym typeface="Montserrat"/>
                        </a:rPr>
                        <a:t>interventions</a:t>
                      </a:r>
                      <a:r>
                        <a:rPr b="1" lang="en-US" sz="2600">
                          <a:solidFill>
                            <a:schemeClr val="accent3"/>
                          </a:solidFill>
                          <a:latin typeface="Montserrat"/>
                          <a:ea typeface="Montserrat"/>
                          <a:cs typeface="Montserrat"/>
                          <a:sym typeface="Montserrat"/>
                        </a:rPr>
                        <a:t> and extensions</a:t>
                      </a:r>
                      <a:r>
                        <a:rPr lang="en-US" sz="2600">
                          <a:solidFill>
                            <a:schemeClr val="dk1"/>
                          </a:solidFill>
                          <a:latin typeface="Montserrat"/>
                          <a:ea typeface="Montserrat"/>
                          <a:cs typeface="Montserrat"/>
                          <a:sym typeface="Montserrat"/>
                        </a:rPr>
                        <a:t> for students</a:t>
                      </a:r>
                      <a:endParaRPr sz="2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013625">
                <a:tc>
                  <a:txBody>
                    <a:bodyPr/>
                    <a:lstStyle/>
                    <a:p>
                      <a:pPr indent="0" lvl="0" marL="0" rtl="0" algn="l">
                        <a:spcBef>
                          <a:spcPts val="0"/>
                        </a:spcBef>
                        <a:spcAft>
                          <a:spcPts val="1000"/>
                        </a:spcAft>
                        <a:buNone/>
                      </a:pPr>
                      <a:r>
                        <a:rPr lang="en-US" sz="2600">
                          <a:solidFill>
                            <a:schemeClr val="dk1"/>
                          </a:solidFill>
                          <a:latin typeface="Montserrat"/>
                          <a:ea typeface="Montserrat"/>
                          <a:cs typeface="Montserrat"/>
                          <a:sym typeface="Montserrat"/>
                        </a:rPr>
                        <a:t>Ensure a </a:t>
                      </a:r>
                      <a:r>
                        <a:rPr b="1" lang="en-US" sz="2600">
                          <a:solidFill>
                            <a:schemeClr val="accent1"/>
                          </a:solidFill>
                          <a:latin typeface="Montserrat"/>
                          <a:ea typeface="Montserrat"/>
                          <a:cs typeface="Montserrat"/>
                          <a:sym typeface="Montserrat"/>
                        </a:rPr>
                        <a:t>daily morning meeting</a:t>
                      </a:r>
                      <a:r>
                        <a:rPr b="1" lang="en-US" sz="2600">
                          <a:solidFill>
                            <a:schemeClr val="accent3"/>
                          </a:solidFill>
                          <a:latin typeface="Montserrat"/>
                          <a:ea typeface="Montserrat"/>
                          <a:cs typeface="Montserrat"/>
                          <a:sym typeface="Montserrat"/>
                        </a:rPr>
                        <a:t> </a:t>
                      </a:r>
                      <a:r>
                        <a:rPr lang="en-US" sz="2600">
                          <a:solidFill>
                            <a:schemeClr val="dk1"/>
                          </a:solidFill>
                          <a:latin typeface="Montserrat"/>
                          <a:ea typeface="Montserrat"/>
                          <a:cs typeface="Montserrat"/>
                          <a:sym typeface="Montserrat"/>
                        </a:rPr>
                        <a:t>routine and explicit social and emotional learning</a:t>
                      </a:r>
                      <a:endParaRPr sz="2600">
                        <a:solidFill>
                          <a:schemeClr val="accent3"/>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394825">
                <a:tc>
                  <a:txBody>
                    <a:bodyPr/>
                    <a:lstStyle/>
                    <a:p>
                      <a:pPr indent="0" lvl="0" marL="0" rtl="0" algn="l">
                        <a:spcBef>
                          <a:spcPts val="0"/>
                        </a:spcBef>
                        <a:spcAft>
                          <a:spcPts val="1000"/>
                        </a:spcAft>
                        <a:buNone/>
                      </a:pPr>
                      <a:r>
                        <a:rPr b="1" lang="en-US" sz="2600">
                          <a:solidFill>
                            <a:schemeClr val="accent5"/>
                          </a:solidFill>
                          <a:latin typeface="Montserrat"/>
                          <a:ea typeface="Montserrat"/>
                          <a:cs typeface="Montserrat"/>
                          <a:sym typeface="Montserrat"/>
                        </a:rPr>
                        <a:t>Maximize use of instructional time</a:t>
                      </a:r>
                      <a:r>
                        <a:rPr lang="en-US" sz="2600">
                          <a:solidFill>
                            <a:schemeClr val="dk1"/>
                          </a:solidFill>
                          <a:latin typeface="Montserrat"/>
                          <a:ea typeface="Montserrat"/>
                          <a:cs typeface="Montserrat"/>
                          <a:sym typeface="Montserrat"/>
                        </a:rPr>
                        <a:t> by accounting for non-instructional tasks (i.e. snacks, transitions) </a:t>
                      </a:r>
                      <a:endParaRPr sz="2600">
                        <a:solidFill>
                          <a:schemeClr val="dk1"/>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013625">
                <a:tc>
                  <a:txBody>
                    <a:bodyPr/>
                    <a:lstStyle/>
                    <a:p>
                      <a:pPr indent="0" lvl="0" marL="0" rtl="0" algn="l">
                        <a:spcBef>
                          <a:spcPts val="0"/>
                        </a:spcBef>
                        <a:spcAft>
                          <a:spcPts val="1000"/>
                        </a:spcAft>
                        <a:buNone/>
                      </a:pPr>
                      <a:r>
                        <a:rPr lang="en-US" sz="2600">
                          <a:solidFill>
                            <a:schemeClr val="dk1"/>
                          </a:solidFill>
                          <a:latin typeface="Montserrat"/>
                          <a:ea typeface="Montserrat"/>
                          <a:cs typeface="Montserrat"/>
                          <a:sym typeface="Montserrat"/>
                        </a:rPr>
                        <a:t>Add opportunities for </a:t>
                      </a:r>
                      <a:r>
                        <a:rPr b="1" lang="en-US" sz="2600">
                          <a:solidFill>
                            <a:schemeClr val="accent4"/>
                          </a:solidFill>
                          <a:latin typeface="Montserrat"/>
                          <a:ea typeface="Montserrat"/>
                          <a:cs typeface="Montserrat"/>
                          <a:sym typeface="Montserrat"/>
                        </a:rPr>
                        <a:t>collaboration</a:t>
                      </a:r>
                      <a:r>
                        <a:rPr lang="en-US" sz="2600">
                          <a:solidFill>
                            <a:schemeClr val="accent4"/>
                          </a:solidFill>
                          <a:latin typeface="Montserrat"/>
                          <a:ea typeface="Montserrat"/>
                          <a:cs typeface="Montserrat"/>
                          <a:sym typeface="Montserrat"/>
                        </a:rPr>
                        <a:t> </a:t>
                      </a:r>
                      <a:r>
                        <a:rPr lang="en-US" sz="2600">
                          <a:solidFill>
                            <a:schemeClr val="dk1"/>
                          </a:solidFill>
                          <a:latin typeface="Montserrat"/>
                          <a:ea typeface="Montserrat"/>
                          <a:cs typeface="Montserrat"/>
                          <a:sym typeface="Montserrat"/>
                        </a:rPr>
                        <a:t>within schools and across the district </a:t>
                      </a:r>
                      <a:endParaRPr b="1" sz="2600">
                        <a:solidFill>
                          <a:schemeClr val="accent5"/>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013625">
                <a:tc>
                  <a:txBody>
                    <a:bodyPr/>
                    <a:lstStyle/>
                    <a:p>
                      <a:pPr indent="0" lvl="0" marL="0" rtl="0" algn="l">
                        <a:spcBef>
                          <a:spcPts val="0"/>
                        </a:spcBef>
                        <a:spcAft>
                          <a:spcPts val="1000"/>
                        </a:spcAft>
                        <a:buNone/>
                      </a:pPr>
                      <a:r>
                        <a:rPr b="1" lang="en-US" sz="2600">
                          <a:solidFill>
                            <a:schemeClr val="accent2"/>
                          </a:solidFill>
                          <a:latin typeface="Montserrat"/>
                          <a:ea typeface="Montserrat"/>
                          <a:cs typeface="Montserrat"/>
                          <a:sym typeface="Montserrat"/>
                        </a:rPr>
                        <a:t>Add 15 minutes </a:t>
                      </a:r>
                      <a:r>
                        <a:rPr lang="en-US" sz="2600">
                          <a:solidFill>
                            <a:schemeClr val="dk1"/>
                          </a:solidFill>
                          <a:latin typeface="Montserrat"/>
                          <a:ea typeface="Montserrat"/>
                          <a:cs typeface="Montserrat"/>
                          <a:sym typeface="Montserrat"/>
                        </a:rPr>
                        <a:t>to the school day to address all of the identified needs </a:t>
                      </a:r>
                      <a:endParaRPr sz="2600">
                        <a:solidFill>
                          <a:schemeClr val="dk1"/>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588" name="Google Shape;588;p97"/>
          <p:cNvSpPr/>
          <p:nvPr/>
        </p:nvSpPr>
        <p:spPr>
          <a:xfrm>
            <a:off x="8969687" y="4478150"/>
            <a:ext cx="881400" cy="892500"/>
          </a:xfrm>
          <a:prstGeom prst="ellipse">
            <a:avLst/>
          </a:prstGeom>
          <a:solidFill>
            <a:schemeClr val="accent4"/>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89" name="Google Shape;589;p97"/>
          <p:cNvPicPr preferRelativeResize="0"/>
          <p:nvPr/>
        </p:nvPicPr>
        <p:blipFill>
          <a:blip r:embed="rId3">
            <a:alphaModFix/>
          </a:blip>
          <a:stretch>
            <a:fillRect/>
          </a:stretch>
        </p:blipFill>
        <p:spPr>
          <a:xfrm>
            <a:off x="9020988" y="4529875"/>
            <a:ext cx="784149" cy="731775"/>
          </a:xfrm>
          <a:prstGeom prst="rect">
            <a:avLst/>
          </a:prstGeom>
          <a:noFill/>
          <a:ln>
            <a:noFill/>
          </a:ln>
        </p:spPr>
      </p:pic>
      <p:sp>
        <p:nvSpPr>
          <p:cNvPr id="590" name="Google Shape;590;p97"/>
          <p:cNvSpPr/>
          <p:nvPr/>
        </p:nvSpPr>
        <p:spPr>
          <a:xfrm>
            <a:off x="8969667" y="5669294"/>
            <a:ext cx="881400" cy="892500"/>
          </a:xfrm>
          <a:prstGeom prst="ellipse">
            <a:avLst/>
          </a:prstGeom>
          <a:solidFill>
            <a:srgbClr val="B7B7B7"/>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91" name="Google Shape;591;p97"/>
          <p:cNvPicPr preferRelativeResize="0"/>
          <p:nvPr/>
        </p:nvPicPr>
        <p:blipFill>
          <a:blip r:embed="rId4">
            <a:alphaModFix/>
          </a:blip>
          <a:stretch>
            <a:fillRect/>
          </a:stretch>
        </p:blipFill>
        <p:spPr>
          <a:xfrm>
            <a:off x="9111383" y="5811747"/>
            <a:ext cx="597951" cy="607602"/>
          </a:xfrm>
          <a:prstGeom prst="rect">
            <a:avLst/>
          </a:prstGeom>
          <a:noFill/>
          <a:ln>
            <a:noFill/>
          </a:ln>
        </p:spPr>
      </p:pic>
      <p:sp>
        <p:nvSpPr>
          <p:cNvPr id="592" name="Google Shape;592;p97"/>
          <p:cNvSpPr/>
          <p:nvPr/>
        </p:nvSpPr>
        <p:spPr>
          <a:xfrm>
            <a:off x="8969688" y="3287000"/>
            <a:ext cx="881400" cy="892500"/>
          </a:xfrm>
          <a:prstGeom prst="ellipse">
            <a:avLst/>
          </a:prstGeom>
          <a:solidFill>
            <a:schemeClr val="accent5"/>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93" name="Google Shape;593;p97"/>
          <p:cNvPicPr preferRelativeResize="0"/>
          <p:nvPr/>
        </p:nvPicPr>
        <p:blipFill>
          <a:blip r:embed="rId5">
            <a:alphaModFix/>
          </a:blip>
          <a:stretch>
            <a:fillRect/>
          </a:stretch>
        </p:blipFill>
        <p:spPr>
          <a:xfrm>
            <a:off x="9111402" y="3417541"/>
            <a:ext cx="597972" cy="605400"/>
          </a:xfrm>
          <a:prstGeom prst="rect">
            <a:avLst/>
          </a:prstGeom>
          <a:noFill/>
          <a:ln>
            <a:noFill/>
          </a:ln>
        </p:spPr>
      </p:pic>
      <p:sp>
        <p:nvSpPr>
          <p:cNvPr id="594" name="Google Shape;594;p97"/>
          <p:cNvSpPr/>
          <p:nvPr/>
        </p:nvSpPr>
        <p:spPr>
          <a:xfrm>
            <a:off x="8969703" y="1016907"/>
            <a:ext cx="881400" cy="892500"/>
          </a:xfrm>
          <a:prstGeom prst="ellipse">
            <a:avLst/>
          </a:prstGeom>
          <a:solidFill>
            <a:schemeClr val="accent3"/>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95" name="Google Shape;595;p97"/>
          <p:cNvPicPr preferRelativeResize="0"/>
          <p:nvPr/>
        </p:nvPicPr>
        <p:blipFill>
          <a:blip r:embed="rId6">
            <a:alphaModFix/>
          </a:blip>
          <a:stretch>
            <a:fillRect/>
          </a:stretch>
        </p:blipFill>
        <p:spPr>
          <a:xfrm>
            <a:off x="8992962" y="1055611"/>
            <a:ext cx="840225" cy="853791"/>
          </a:xfrm>
          <a:prstGeom prst="rect">
            <a:avLst/>
          </a:prstGeom>
          <a:noFill/>
          <a:ln>
            <a:noFill/>
          </a:ln>
        </p:spPr>
      </p:pic>
      <p:sp>
        <p:nvSpPr>
          <p:cNvPr id="596" name="Google Shape;596;p97"/>
          <p:cNvSpPr/>
          <p:nvPr/>
        </p:nvSpPr>
        <p:spPr>
          <a:xfrm>
            <a:off x="8969688" y="2151950"/>
            <a:ext cx="881400" cy="8925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97" name="Google Shape;597;p97"/>
          <p:cNvPicPr preferRelativeResize="0"/>
          <p:nvPr/>
        </p:nvPicPr>
        <p:blipFill>
          <a:blip r:embed="rId7">
            <a:alphaModFix/>
          </a:blip>
          <a:stretch>
            <a:fillRect/>
          </a:stretch>
        </p:blipFill>
        <p:spPr>
          <a:xfrm>
            <a:off x="9044512" y="2226400"/>
            <a:ext cx="731775" cy="743598"/>
          </a:xfrm>
          <a:prstGeom prst="rect">
            <a:avLst/>
          </a:prstGeom>
          <a:noFill/>
          <a:ln>
            <a:noFill/>
          </a:ln>
        </p:spPr>
      </p:pic>
      <p:sp>
        <p:nvSpPr>
          <p:cNvPr id="598" name="Google Shape;598;p97"/>
          <p:cNvSpPr/>
          <p:nvPr/>
        </p:nvSpPr>
        <p:spPr>
          <a:xfrm>
            <a:off x="10257591" y="2151957"/>
            <a:ext cx="881400" cy="892500"/>
          </a:xfrm>
          <a:prstGeom prst="ellipse">
            <a:avLst/>
          </a:prstGeom>
          <a:solidFill>
            <a:schemeClr val="accent3"/>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99" name="Google Shape;599;p97"/>
          <p:cNvPicPr preferRelativeResize="0"/>
          <p:nvPr/>
        </p:nvPicPr>
        <p:blipFill>
          <a:blip r:embed="rId6">
            <a:alphaModFix/>
          </a:blip>
          <a:stretch>
            <a:fillRect/>
          </a:stretch>
        </p:blipFill>
        <p:spPr>
          <a:xfrm>
            <a:off x="10278175" y="2171311"/>
            <a:ext cx="840225" cy="853791"/>
          </a:xfrm>
          <a:prstGeom prst="rect">
            <a:avLst/>
          </a:prstGeom>
          <a:noFill/>
          <a:ln>
            <a:noFill/>
          </a:ln>
        </p:spPr>
      </p:pic>
      <p:sp>
        <p:nvSpPr>
          <p:cNvPr id="600" name="Google Shape;600;p97"/>
          <p:cNvSpPr/>
          <p:nvPr/>
        </p:nvSpPr>
        <p:spPr>
          <a:xfrm>
            <a:off x="10257592" y="3316531"/>
            <a:ext cx="881400" cy="892500"/>
          </a:xfrm>
          <a:prstGeom prst="ellipse">
            <a:avLst/>
          </a:prstGeom>
          <a:solidFill>
            <a:srgbClr val="B7B7B7"/>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1" name="Google Shape;601;p97"/>
          <p:cNvPicPr preferRelativeResize="0"/>
          <p:nvPr/>
        </p:nvPicPr>
        <p:blipFill>
          <a:blip r:embed="rId4">
            <a:alphaModFix/>
          </a:blip>
          <a:stretch>
            <a:fillRect/>
          </a:stretch>
        </p:blipFill>
        <p:spPr>
          <a:xfrm>
            <a:off x="10399308" y="3458985"/>
            <a:ext cx="597951" cy="6076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8"/>
          <p:cNvSpPr txBox="1"/>
          <p:nvPr>
            <p:ph type="title"/>
          </p:nvPr>
        </p:nvSpPr>
        <p:spPr>
          <a:xfrm>
            <a:off x="609150" y="151925"/>
            <a:ext cx="121392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Open Sans"/>
              <a:buNone/>
            </a:pPr>
            <a:r>
              <a:rPr lang="en-US" sz="5800"/>
              <a:t>Sample Elementary Schedule</a:t>
            </a:r>
            <a:endParaRPr sz="5800"/>
          </a:p>
        </p:txBody>
      </p:sp>
      <p:pic>
        <p:nvPicPr>
          <p:cNvPr id="607" name="Google Shape;607;p98"/>
          <p:cNvPicPr preferRelativeResize="0"/>
          <p:nvPr/>
        </p:nvPicPr>
        <p:blipFill>
          <a:blip r:embed="rId3">
            <a:alphaModFix/>
          </a:blip>
          <a:stretch>
            <a:fillRect/>
          </a:stretch>
        </p:blipFill>
        <p:spPr>
          <a:xfrm>
            <a:off x="527638" y="1226750"/>
            <a:ext cx="11136723" cy="5348401"/>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99"/>
          <p:cNvSpPr txBox="1"/>
          <p:nvPr>
            <p:ph type="title"/>
          </p:nvPr>
        </p:nvSpPr>
        <p:spPr>
          <a:xfrm>
            <a:off x="651300" y="214150"/>
            <a:ext cx="111885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500">
                <a:solidFill>
                  <a:schemeClr val="dk1"/>
                </a:solidFill>
              </a:rPr>
              <a:t>Middle School </a:t>
            </a:r>
            <a:r>
              <a:rPr lang="en-US" sz="5500">
                <a:solidFill>
                  <a:schemeClr val="dk1"/>
                </a:solidFill>
              </a:rPr>
              <a:t>- Current State</a:t>
            </a:r>
            <a:endParaRPr sz="5500">
              <a:solidFill>
                <a:schemeClr val="dk1"/>
              </a:solidFill>
            </a:endParaRPr>
          </a:p>
        </p:txBody>
      </p:sp>
      <p:sp>
        <p:nvSpPr>
          <p:cNvPr id="613" name="Google Shape;613;p99"/>
          <p:cNvSpPr txBox="1"/>
          <p:nvPr>
            <p:ph idx="1" type="body"/>
          </p:nvPr>
        </p:nvSpPr>
        <p:spPr>
          <a:xfrm>
            <a:off x="816625" y="1201850"/>
            <a:ext cx="8336700" cy="5393100"/>
          </a:xfrm>
          <a:prstGeom prst="rect">
            <a:avLst/>
          </a:prstGeom>
        </p:spPr>
        <p:txBody>
          <a:bodyPr anchorCtr="0" anchor="t" bIns="45700" lIns="91425" spcFirstLastPara="1" rIns="91425" wrap="square" tIns="45700">
            <a:noAutofit/>
          </a:bodyPr>
          <a:lstStyle/>
          <a:p>
            <a:pPr indent="-419100" lvl="0" marL="457200" rtl="0" algn="l">
              <a:spcBef>
                <a:spcPts val="1000"/>
              </a:spcBef>
              <a:spcAft>
                <a:spcPts val="0"/>
              </a:spcAft>
              <a:buClr>
                <a:schemeClr val="accent4"/>
              </a:buClr>
              <a:buSzPts val="3000"/>
              <a:buFont typeface="Montserrat"/>
              <a:buChar char="➔"/>
            </a:pPr>
            <a:r>
              <a:rPr lang="en-US" sz="3000">
                <a:latin typeface="Montserrat"/>
                <a:ea typeface="Montserrat"/>
                <a:cs typeface="Montserrat"/>
                <a:sym typeface="Montserrat"/>
              </a:rPr>
              <a:t>Students experience 9 </a:t>
            </a:r>
            <a:r>
              <a:rPr lang="en-US" sz="3000">
                <a:latin typeface="Montserrat"/>
                <a:ea typeface="Montserrat"/>
                <a:cs typeface="Montserrat"/>
                <a:sym typeface="Montserrat"/>
              </a:rPr>
              <a:t>periods per day at 41 minutes per period, with 10 transitions of unstructured time </a:t>
            </a:r>
            <a:endParaRPr sz="3000">
              <a:latin typeface="Montserrat"/>
              <a:ea typeface="Montserrat"/>
              <a:cs typeface="Montserrat"/>
              <a:sym typeface="Montserrat"/>
            </a:endParaRPr>
          </a:p>
          <a:p>
            <a:pPr indent="-419100" lvl="0" marL="457200" rtl="0" algn="l">
              <a:spcBef>
                <a:spcPts val="1000"/>
              </a:spcBef>
              <a:spcAft>
                <a:spcPts val="0"/>
              </a:spcAft>
              <a:buClr>
                <a:schemeClr val="accent4"/>
              </a:buClr>
              <a:buSzPts val="3000"/>
              <a:buFont typeface="Montserrat"/>
              <a:buChar char="➔"/>
            </a:pPr>
            <a:r>
              <a:rPr lang="en-US" sz="3000">
                <a:latin typeface="Montserrat"/>
                <a:ea typeface="Montserrat"/>
                <a:cs typeface="Montserrat"/>
                <a:sym typeface="Montserrat"/>
              </a:rPr>
              <a:t>Currently no weekly advisory period</a:t>
            </a:r>
            <a:endParaRPr sz="3000">
              <a:latin typeface="Montserrat"/>
              <a:ea typeface="Montserrat"/>
              <a:cs typeface="Montserrat"/>
              <a:sym typeface="Montserrat"/>
            </a:endParaRPr>
          </a:p>
          <a:p>
            <a:pPr indent="-419100" lvl="0" marL="457200" rtl="0" algn="l">
              <a:spcBef>
                <a:spcPts val="1000"/>
              </a:spcBef>
              <a:spcAft>
                <a:spcPts val="0"/>
              </a:spcAft>
              <a:buClr>
                <a:schemeClr val="accent4"/>
              </a:buClr>
              <a:buSzPts val="3000"/>
              <a:buFont typeface="Montserrat"/>
              <a:buChar char="➔"/>
            </a:pPr>
            <a:r>
              <a:rPr lang="en-US" sz="3000">
                <a:latin typeface="Montserrat"/>
                <a:ea typeface="Montserrat"/>
                <a:cs typeface="Montserrat"/>
                <a:sym typeface="Montserrat"/>
              </a:rPr>
              <a:t>Students only have 1 exploratory and some must give up that time to receive interventions </a:t>
            </a:r>
            <a:endParaRPr sz="3000">
              <a:latin typeface="Montserrat"/>
              <a:ea typeface="Montserrat"/>
              <a:cs typeface="Montserrat"/>
              <a:sym typeface="Montserrat"/>
            </a:endParaRPr>
          </a:p>
          <a:p>
            <a:pPr indent="-419100" lvl="0" marL="457200" rtl="0" algn="l">
              <a:spcBef>
                <a:spcPts val="1000"/>
              </a:spcBef>
              <a:spcAft>
                <a:spcPts val="0"/>
              </a:spcAft>
              <a:buClr>
                <a:schemeClr val="accent4"/>
              </a:buClr>
              <a:buSzPts val="3000"/>
              <a:buFont typeface="Montserrat"/>
              <a:buChar char="➔"/>
            </a:pPr>
            <a:r>
              <a:rPr lang="en-US" sz="3000">
                <a:latin typeface="Montserrat"/>
                <a:ea typeface="Montserrat"/>
                <a:cs typeface="Montserrat"/>
                <a:sym typeface="Montserrat"/>
              </a:rPr>
              <a:t>There are 82 minutes for ELA instruction and only 41 for math each day </a:t>
            </a:r>
            <a:endParaRPr sz="3000">
              <a:latin typeface="Montserrat"/>
              <a:ea typeface="Montserrat"/>
              <a:cs typeface="Montserrat"/>
              <a:sym typeface="Montserrat"/>
            </a:endParaRPr>
          </a:p>
          <a:p>
            <a:pPr indent="-419100" lvl="0" marL="457200" rtl="0" algn="l">
              <a:spcBef>
                <a:spcPts val="1000"/>
              </a:spcBef>
              <a:spcAft>
                <a:spcPts val="1000"/>
              </a:spcAft>
              <a:buClr>
                <a:schemeClr val="accent4"/>
              </a:buClr>
              <a:buSzPts val="3000"/>
              <a:buFont typeface="Montserrat"/>
              <a:buChar char="➔"/>
            </a:pPr>
            <a:r>
              <a:rPr lang="en-US" sz="3000">
                <a:latin typeface="Montserrat"/>
                <a:ea typeface="Montserrat"/>
                <a:cs typeface="Montserrat"/>
                <a:sym typeface="Montserrat"/>
              </a:rPr>
              <a:t>Students in Band &amp; Orchestra miss core classes for instruction </a:t>
            </a:r>
            <a:endParaRPr sz="3400">
              <a:latin typeface="Montserrat"/>
              <a:ea typeface="Montserrat"/>
              <a:cs typeface="Montserrat"/>
              <a:sym typeface="Montserrat"/>
            </a:endParaRPr>
          </a:p>
        </p:txBody>
      </p:sp>
      <p:sp>
        <p:nvSpPr>
          <p:cNvPr id="614" name="Google Shape;614;p99"/>
          <p:cNvSpPr/>
          <p:nvPr/>
        </p:nvSpPr>
        <p:spPr>
          <a:xfrm>
            <a:off x="-232925" y="-163900"/>
            <a:ext cx="884100" cy="71385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15" name="Google Shape;615;p99"/>
          <p:cNvPicPr preferRelativeResize="0"/>
          <p:nvPr/>
        </p:nvPicPr>
        <p:blipFill>
          <a:blip r:embed="rId3">
            <a:alphaModFix/>
          </a:blip>
          <a:stretch>
            <a:fillRect/>
          </a:stretch>
        </p:blipFill>
        <p:spPr>
          <a:xfrm>
            <a:off x="9341438" y="2226475"/>
            <a:ext cx="2544975" cy="2651450"/>
          </a:xfrm>
          <a:prstGeom prst="rect">
            <a:avLst/>
          </a:prstGeom>
          <a:noFill/>
          <a:ln cap="flat" cmpd="sng" w="76200">
            <a:solidFill>
              <a:schemeClr val="accent4"/>
            </a:solidFill>
            <a:prstDash val="solid"/>
            <a:round/>
            <a:headEnd len="sm" w="sm" type="none"/>
            <a:tailEnd len="sm" w="sm" type="none"/>
          </a:ln>
        </p:spPr>
      </p:pic>
      <p:sp>
        <p:nvSpPr>
          <p:cNvPr id="616" name="Google Shape;616;p99"/>
          <p:cNvSpPr txBox="1"/>
          <p:nvPr/>
        </p:nvSpPr>
        <p:spPr>
          <a:xfrm>
            <a:off x="9153313" y="4877925"/>
            <a:ext cx="2874600" cy="3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t>Current </a:t>
            </a:r>
            <a:r>
              <a:rPr i="1" lang="en-US"/>
              <a:t>Middle School Schedule</a:t>
            </a:r>
            <a:endParaRPr i="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100"/>
          <p:cNvSpPr txBox="1"/>
          <p:nvPr>
            <p:ph type="title"/>
          </p:nvPr>
        </p:nvSpPr>
        <p:spPr>
          <a:xfrm>
            <a:off x="651300" y="130450"/>
            <a:ext cx="11188500" cy="140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500">
                <a:solidFill>
                  <a:schemeClr val="dk1"/>
                </a:solidFill>
              </a:rPr>
              <a:t>Middle School </a:t>
            </a:r>
            <a:r>
              <a:rPr lang="en-US" sz="5500">
                <a:solidFill>
                  <a:schemeClr val="dk1"/>
                </a:solidFill>
              </a:rPr>
              <a:t>- Proposal </a:t>
            </a:r>
            <a:endParaRPr sz="5500">
              <a:solidFill>
                <a:schemeClr val="dk1"/>
              </a:solidFill>
            </a:endParaRPr>
          </a:p>
        </p:txBody>
      </p:sp>
      <p:sp>
        <p:nvSpPr>
          <p:cNvPr id="622" name="Google Shape;622;p100"/>
          <p:cNvSpPr/>
          <p:nvPr/>
        </p:nvSpPr>
        <p:spPr>
          <a:xfrm>
            <a:off x="-232925" y="-163900"/>
            <a:ext cx="884100" cy="71385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aphicFrame>
        <p:nvGraphicFramePr>
          <p:cNvPr id="623" name="Google Shape;623;p100"/>
          <p:cNvGraphicFramePr/>
          <p:nvPr/>
        </p:nvGraphicFramePr>
        <p:xfrm>
          <a:off x="952500" y="1050075"/>
          <a:ext cx="3000000" cy="3000000"/>
        </p:xfrm>
        <a:graphic>
          <a:graphicData uri="http://schemas.openxmlformats.org/drawingml/2006/table">
            <a:tbl>
              <a:tblPr>
                <a:noFill/>
                <a:tableStyleId>{27132957-9381-4A00-AE90-E1E11A98920D}</a:tableStyleId>
              </a:tblPr>
              <a:tblGrid>
                <a:gridCol w="7578975"/>
                <a:gridCol w="2708025"/>
              </a:tblGrid>
              <a:tr h="524650">
                <a:tc>
                  <a:txBody>
                    <a:bodyPr/>
                    <a:lstStyle/>
                    <a:p>
                      <a:pPr indent="0" lvl="0" marL="0" rtl="0" algn="l">
                        <a:spcBef>
                          <a:spcPts val="0"/>
                        </a:spcBef>
                        <a:spcAft>
                          <a:spcPts val="1000"/>
                        </a:spcAft>
                        <a:buNone/>
                      </a:pPr>
                      <a:r>
                        <a:rPr b="1" lang="en-US" sz="2300">
                          <a:solidFill>
                            <a:schemeClr val="accent5"/>
                          </a:solidFill>
                          <a:latin typeface="Montserrat"/>
                          <a:ea typeface="Montserrat"/>
                          <a:cs typeface="Montserrat"/>
                          <a:sym typeface="Montserrat"/>
                        </a:rPr>
                        <a:t>Increase </a:t>
                      </a:r>
                      <a:r>
                        <a:rPr b="1" lang="en-US" sz="2300">
                          <a:solidFill>
                            <a:schemeClr val="accent5"/>
                          </a:solidFill>
                          <a:latin typeface="Montserrat"/>
                          <a:ea typeface="Montserrat"/>
                          <a:cs typeface="Montserrat"/>
                          <a:sym typeface="Montserrat"/>
                        </a:rPr>
                        <a:t>math</a:t>
                      </a:r>
                      <a:r>
                        <a:rPr lang="en-US" sz="2300">
                          <a:solidFill>
                            <a:schemeClr val="accent5"/>
                          </a:solidFill>
                          <a:latin typeface="Montserrat"/>
                          <a:ea typeface="Montserrat"/>
                          <a:cs typeface="Montserrat"/>
                          <a:sym typeface="Montserrat"/>
                        </a:rPr>
                        <a:t> </a:t>
                      </a:r>
                      <a:r>
                        <a:rPr lang="en-US" sz="2300">
                          <a:solidFill>
                            <a:schemeClr val="dk1"/>
                          </a:solidFill>
                          <a:latin typeface="Montserrat"/>
                          <a:ea typeface="Montserrat"/>
                          <a:cs typeface="Montserrat"/>
                          <a:sym typeface="Montserrat"/>
                        </a:rPr>
                        <a:t>instructional minutes</a:t>
                      </a:r>
                      <a:endParaRPr sz="2600">
                        <a:solidFill>
                          <a:schemeClr val="dk1"/>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933825">
                <a:tc>
                  <a:txBody>
                    <a:bodyPr/>
                    <a:lstStyle/>
                    <a:p>
                      <a:pPr indent="0" lvl="0" marL="0" rtl="0" algn="l">
                        <a:spcBef>
                          <a:spcPts val="0"/>
                        </a:spcBef>
                        <a:spcAft>
                          <a:spcPts val="1000"/>
                        </a:spcAft>
                        <a:buNone/>
                      </a:pPr>
                      <a:r>
                        <a:rPr lang="en-US" sz="2300">
                          <a:solidFill>
                            <a:schemeClr val="dk1"/>
                          </a:solidFill>
                          <a:latin typeface="Montserrat"/>
                          <a:ea typeface="Montserrat"/>
                          <a:cs typeface="Montserrat"/>
                          <a:sym typeface="Montserrat"/>
                        </a:rPr>
                        <a:t>Incorporated time for </a:t>
                      </a:r>
                      <a:r>
                        <a:rPr b="1" lang="en-US" sz="2300">
                          <a:solidFill>
                            <a:schemeClr val="accent3"/>
                          </a:solidFill>
                          <a:latin typeface="Montserrat"/>
                          <a:ea typeface="Montserrat"/>
                          <a:cs typeface="Montserrat"/>
                          <a:sym typeface="Montserrat"/>
                        </a:rPr>
                        <a:t>individualized interventions</a:t>
                      </a:r>
                      <a:r>
                        <a:rPr lang="en-US" sz="2300">
                          <a:solidFill>
                            <a:schemeClr val="accent3"/>
                          </a:solidFill>
                          <a:latin typeface="Montserrat"/>
                          <a:ea typeface="Montserrat"/>
                          <a:cs typeface="Montserrat"/>
                          <a:sym typeface="Montserrat"/>
                        </a:rPr>
                        <a:t> </a:t>
                      </a:r>
                      <a:r>
                        <a:rPr lang="en-US" sz="2300">
                          <a:solidFill>
                            <a:schemeClr val="dk1"/>
                          </a:solidFill>
                          <a:latin typeface="Montserrat"/>
                          <a:ea typeface="Montserrat"/>
                          <a:cs typeface="Montserrat"/>
                          <a:sym typeface="Montserrat"/>
                        </a:rPr>
                        <a:t>while maintaining access to exploratory offerings</a:t>
                      </a:r>
                      <a:endParaRPr sz="2600">
                        <a:solidFill>
                          <a:schemeClr val="dk1"/>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229250">
                <a:tc>
                  <a:txBody>
                    <a:bodyPr/>
                    <a:lstStyle/>
                    <a:p>
                      <a:pPr indent="0" lvl="0" marL="0" rtl="0" algn="l">
                        <a:spcBef>
                          <a:spcPts val="0"/>
                        </a:spcBef>
                        <a:spcAft>
                          <a:spcPts val="1000"/>
                        </a:spcAft>
                        <a:buNone/>
                      </a:pPr>
                      <a:r>
                        <a:rPr b="1" lang="en-US" sz="2300">
                          <a:solidFill>
                            <a:schemeClr val="accent2"/>
                          </a:solidFill>
                          <a:latin typeface="Montserrat"/>
                          <a:ea typeface="Montserrat"/>
                          <a:cs typeface="Montserrat"/>
                          <a:sym typeface="Montserrat"/>
                        </a:rPr>
                        <a:t>Add w</a:t>
                      </a:r>
                      <a:r>
                        <a:rPr b="1" lang="en-US" sz="2300">
                          <a:solidFill>
                            <a:schemeClr val="accent2"/>
                          </a:solidFill>
                          <a:latin typeface="Montserrat"/>
                          <a:ea typeface="Montserrat"/>
                          <a:cs typeface="Montserrat"/>
                          <a:sym typeface="Montserrat"/>
                        </a:rPr>
                        <a:t>eekly anchor day with advisory</a:t>
                      </a:r>
                      <a:r>
                        <a:rPr lang="en-US" sz="2300">
                          <a:solidFill>
                            <a:schemeClr val="dk1"/>
                          </a:solidFill>
                          <a:latin typeface="Montserrat"/>
                          <a:ea typeface="Montserrat"/>
                          <a:cs typeface="Montserrat"/>
                          <a:sym typeface="Montserrat"/>
                        </a:rPr>
                        <a:t> and all classes to support content and connection </a:t>
                      </a:r>
                      <a:r>
                        <a:rPr b="1" lang="en-US" sz="2300">
                          <a:solidFill>
                            <a:schemeClr val="accent6"/>
                          </a:solidFill>
                          <a:latin typeface="Montserrat"/>
                          <a:ea typeface="Montserrat"/>
                          <a:cs typeface="Montserrat"/>
                          <a:sym typeface="Montserrat"/>
                        </a:rPr>
                        <a:t>and build community, SEL, and Profile of a Learner skills</a:t>
                      </a:r>
                      <a:endParaRPr b="1" sz="2600">
                        <a:solidFill>
                          <a:schemeClr val="accent6"/>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805900">
                <a:tc>
                  <a:txBody>
                    <a:bodyPr/>
                    <a:lstStyle/>
                    <a:p>
                      <a:pPr indent="0" lvl="0" marL="0" rtl="0" algn="l">
                        <a:spcBef>
                          <a:spcPts val="0"/>
                        </a:spcBef>
                        <a:spcAft>
                          <a:spcPts val="1000"/>
                        </a:spcAft>
                        <a:buNone/>
                      </a:pPr>
                      <a:r>
                        <a:rPr lang="en-US" sz="2300">
                          <a:solidFill>
                            <a:schemeClr val="dk1"/>
                          </a:solidFill>
                          <a:latin typeface="Montserrat"/>
                          <a:ea typeface="Montserrat"/>
                          <a:cs typeface="Montserrat"/>
                          <a:sym typeface="Montserrat"/>
                        </a:rPr>
                        <a:t>Allow </a:t>
                      </a:r>
                      <a:r>
                        <a:rPr b="1" lang="en-US" sz="2300">
                          <a:solidFill>
                            <a:schemeClr val="accent5"/>
                          </a:solidFill>
                          <a:latin typeface="Montserrat"/>
                          <a:ea typeface="Montserrat"/>
                          <a:cs typeface="Montserrat"/>
                          <a:sym typeface="Montserrat"/>
                        </a:rPr>
                        <a:t>opportunities for deeper learning</a:t>
                      </a:r>
                      <a:r>
                        <a:rPr lang="en-US" sz="2300">
                          <a:solidFill>
                            <a:schemeClr val="dk1"/>
                          </a:solidFill>
                          <a:latin typeface="Montserrat"/>
                          <a:ea typeface="Montserrat"/>
                          <a:cs typeface="Montserrat"/>
                          <a:sym typeface="Montserrat"/>
                        </a:rPr>
                        <a:t> in math, science, and social studies</a:t>
                      </a:r>
                      <a:endParaRPr b="1" sz="2600">
                        <a:solidFill>
                          <a:schemeClr val="accent6"/>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960075">
                <a:tc>
                  <a:txBody>
                    <a:bodyPr/>
                    <a:lstStyle/>
                    <a:p>
                      <a:pPr indent="0" lvl="0" marL="0" rtl="0" algn="l">
                        <a:lnSpc>
                          <a:spcPct val="115000"/>
                        </a:lnSpc>
                        <a:spcBef>
                          <a:spcPts val="0"/>
                        </a:spcBef>
                        <a:spcAft>
                          <a:spcPts val="1000"/>
                        </a:spcAft>
                        <a:buNone/>
                      </a:pPr>
                      <a:r>
                        <a:rPr b="1" lang="en-US" sz="2300">
                          <a:solidFill>
                            <a:schemeClr val="accent2"/>
                          </a:solidFill>
                          <a:latin typeface="Montserrat"/>
                          <a:ea typeface="Montserrat"/>
                          <a:cs typeface="Montserrat"/>
                          <a:sym typeface="Montserrat"/>
                        </a:rPr>
                        <a:t>Ensure f</a:t>
                      </a:r>
                      <a:r>
                        <a:rPr b="1" lang="en-US" sz="2300">
                          <a:solidFill>
                            <a:schemeClr val="accent2"/>
                          </a:solidFill>
                          <a:latin typeface="Montserrat"/>
                          <a:ea typeface="Montserrat"/>
                          <a:cs typeface="Montserrat"/>
                          <a:sym typeface="Montserrat"/>
                        </a:rPr>
                        <a:t>lexible time</a:t>
                      </a:r>
                      <a:r>
                        <a:rPr b="1" lang="en-US" sz="2300">
                          <a:solidFill>
                            <a:schemeClr val="dk1"/>
                          </a:solidFill>
                          <a:latin typeface="Montserrat"/>
                          <a:ea typeface="Montserrat"/>
                          <a:cs typeface="Montserrat"/>
                          <a:sym typeface="Montserrat"/>
                        </a:rPr>
                        <a:t> </a:t>
                      </a:r>
                      <a:r>
                        <a:rPr lang="en-US" sz="2300">
                          <a:solidFill>
                            <a:schemeClr val="dk1"/>
                          </a:solidFill>
                          <a:latin typeface="Montserrat"/>
                          <a:ea typeface="Montserrat"/>
                          <a:cs typeface="Montserrat"/>
                          <a:sym typeface="Montserrat"/>
                        </a:rPr>
                        <a:t>for hands-on projects, interdisciplinary connections, and collaboration</a:t>
                      </a:r>
                      <a:endParaRPr b="1" sz="2300">
                        <a:solidFill>
                          <a:schemeClr val="accent3"/>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014650">
                <a:tc>
                  <a:txBody>
                    <a:bodyPr/>
                    <a:lstStyle/>
                    <a:p>
                      <a:pPr indent="0" lvl="0" marL="0" rtl="0" algn="l">
                        <a:spcBef>
                          <a:spcPts val="0"/>
                        </a:spcBef>
                        <a:spcAft>
                          <a:spcPts val="1000"/>
                        </a:spcAft>
                        <a:buClr>
                          <a:schemeClr val="dk1"/>
                        </a:buClr>
                        <a:buSzPts val="1100"/>
                        <a:buFont typeface="Arial"/>
                        <a:buNone/>
                      </a:pPr>
                      <a:r>
                        <a:rPr lang="en-US" sz="2300">
                          <a:solidFill>
                            <a:schemeClr val="dk1"/>
                          </a:solidFill>
                          <a:latin typeface="Montserrat"/>
                          <a:ea typeface="Montserrat"/>
                          <a:cs typeface="Montserrat"/>
                          <a:sym typeface="Montserrat"/>
                        </a:rPr>
                        <a:t>Add innovative</a:t>
                      </a:r>
                      <a:r>
                        <a:rPr b="1" lang="en-US" sz="2300">
                          <a:solidFill>
                            <a:schemeClr val="accent6"/>
                          </a:solidFill>
                          <a:latin typeface="Montserrat"/>
                          <a:ea typeface="Montserrat"/>
                          <a:cs typeface="Montserrat"/>
                          <a:sym typeface="Montserrat"/>
                        </a:rPr>
                        <a:t> exploratory choices</a:t>
                      </a:r>
                      <a:endParaRPr b="1" sz="2300">
                        <a:solidFill>
                          <a:schemeClr val="accent3"/>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624" name="Google Shape;624;p100"/>
          <p:cNvSpPr/>
          <p:nvPr/>
        </p:nvSpPr>
        <p:spPr>
          <a:xfrm>
            <a:off x="9711987" y="958525"/>
            <a:ext cx="839700" cy="747600"/>
          </a:xfrm>
          <a:prstGeom prst="ellipse">
            <a:avLst/>
          </a:prstGeom>
          <a:solidFill>
            <a:schemeClr val="accent5"/>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25" name="Google Shape;625;p100"/>
          <p:cNvPicPr preferRelativeResize="0"/>
          <p:nvPr/>
        </p:nvPicPr>
        <p:blipFill>
          <a:blip r:embed="rId3">
            <a:alphaModFix/>
          </a:blip>
          <a:stretch>
            <a:fillRect/>
          </a:stretch>
        </p:blipFill>
        <p:spPr>
          <a:xfrm>
            <a:off x="9846972" y="1067824"/>
            <a:ext cx="569574" cy="506889"/>
          </a:xfrm>
          <a:prstGeom prst="rect">
            <a:avLst/>
          </a:prstGeom>
          <a:noFill/>
          <a:ln>
            <a:noFill/>
          </a:ln>
        </p:spPr>
      </p:pic>
      <p:sp>
        <p:nvSpPr>
          <p:cNvPr id="626" name="Google Shape;626;p100"/>
          <p:cNvSpPr/>
          <p:nvPr/>
        </p:nvSpPr>
        <p:spPr>
          <a:xfrm>
            <a:off x="8506000" y="2015387"/>
            <a:ext cx="825900" cy="763800"/>
          </a:xfrm>
          <a:prstGeom prst="ellipse">
            <a:avLst/>
          </a:prstGeom>
          <a:solidFill>
            <a:schemeClr val="accent3"/>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27" name="Google Shape;627;p100"/>
          <p:cNvPicPr preferRelativeResize="0"/>
          <p:nvPr/>
        </p:nvPicPr>
        <p:blipFill>
          <a:blip r:embed="rId4">
            <a:alphaModFix/>
          </a:blip>
          <a:stretch>
            <a:fillRect/>
          </a:stretch>
        </p:blipFill>
        <p:spPr>
          <a:xfrm>
            <a:off x="8511135" y="2059545"/>
            <a:ext cx="787089" cy="730356"/>
          </a:xfrm>
          <a:prstGeom prst="rect">
            <a:avLst/>
          </a:prstGeom>
          <a:noFill/>
          <a:ln>
            <a:noFill/>
          </a:ln>
        </p:spPr>
      </p:pic>
      <p:sp>
        <p:nvSpPr>
          <p:cNvPr id="628" name="Google Shape;628;p100"/>
          <p:cNvSpPr/>
          <p:nvPr/>
        </p:nvSpPr>
        <p:spPr>
          <a:xfrm>
            <a:off x="9746749" y="5995137"/>
            <a:ext cx="770400" cy="747600"/>
          </a:xfrm>
          <a:prstGeom prst="ellipse">
            <a:avLst/>
          </a:prstGeom>
          <a:solidFill>
            <a:srgbClr val="66666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29" name="Google Shape;629;p100"/>
          <p:cNvPicPr preferRelativeResize="0"/>
          <p:nvPr/>
        </p:nvPicPr>
        <p:blipFill>
          <a:blip r:embed="rId5">
            <a:alphaModFix/>
          </a:blip>
          <a:stretch>
            <a:fillRect/>
          </a:stretch>
        </p:blipFill>
        <p:spPr>
          <a:xfrm>
            <a:off x="9837154" y="6073554"/>
            <a:ext cx="589385" cy="547173"/>
          </a:xfrm>
          <a:prstGeom prst="rect">
            <a:avLst/>
          </a:prstGeom>
          <a:noFill/>
          <a:ln>
            <a:noFill/>
          </a:ln>
        </p:spPr>
      </p:pic>
      <p:sp>
        <p:nvSpPr>
          <p:cNvPr id="630" name="Google Shape;630;p100"/>
          <p:cNvSpPr/>
          <p:nvPr/>
        </p:nvSpPr>
        <p:spPr>
          <a:xfrm>
            <a:off x="8512750" y="3143325"/>
            <a:ext cx="817800" cy="7236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1" name="Google Shape;631;p100"/>
          <p:cNvPicPr preferRelativeResize="0"/>
          <p:nvPr/>
        </p:nvPicPr>
        <p:blipFill>
          <a:blip r:embed="rId6">
            <a:alphaModFix/>
          </a:blip>
          <a:stretch>
            <a:fillRect/>
          </a:stretch>
        </p:blipFill>
        <p:spPr>
          <a:xfrm>
            <a:off x="8582207" y="3232124"/>
            <a:ext cx="678729" cy="602913"/>
          </a:xfrm>
          <a:prstGeom prst="rect">
            <a:avLst/>
          </a:prstGeom>
          <a:noFill/>
          <a:ln>
            <a:noFill/>
          </a:ln>
        </p:spPr>
      </p:pic>
      <p:sp>
        <p:nvSpPr>
          <p:cNvPr id="632" name="Google Shape;632;p100"/>
          <p:cNvSpPr/>
          <p:nvPr/>
        </p:nvSpPr>
        <p:spPr>
          <a:xfrm>
            <a:off x="9742357" y="3162964"/>
            <a:ext cx="778800" cy="684300"/>
          </a:xfrm>
          <a:prstGeom prst="ellipse">
            <a:avLst/>
          </a:prstGeom>
          <a:solidFill>
            <a:srgbClr val="B7B7B7"/>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3" name="Google Shape;633;p100"/>
          <p:cNvPicPr preferRelativeResize="0"/>
          <p:nvPr/>
        </p:nvPicPr>
        <p:blipFill>
          <a:blip r:embed="rId7">
            <a:alphaModFix/>
          </a:blip>
          <a:stretch>
            <a:fillRect/>
          </a:stretch>
        </p:blipFill>
        <p:spPr>
          <a:xfrm>
            <a:off x="9859020" y="3272424"/>
            <a:ext cx="545274" cy="465375"/>
          </a:xfrm>
          <a:prstGeom prst="rect">
            <a:avLst/>
          </a:prstGeom>
          <a:noFill/>
          <a:ln>
            <a:noFill/>
          </a:ln>
        </p:spPr>
      </p:pic>
      <p:sp>
        <p:nvSpPr>
          <p:cNvPr id="634" name="Google Shape;634;p100"/>
          <p:cNvSpPr/>
          <p:nvPr/>
        </p:nvSpPr>
        <p:spPr>
          <a:xfrm>
            <a:off x="8531075" y="4081925"/>
            <a:ext cx="804300" cy="747600"/>
          </a:xfrm>
          <a:prstGeom prst="ellipse">
            <a:avLst/>
          </a:prstGeom>
          <a:solidFill>
            <a:schemeClr val="accent5"/>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5" name="Google Shape;635;p100"/>
          <p:cNvPicPr preferRelativeResize="0"/>
          <p:nvPr/>
        </p:nvPicPr>
        <p:blipFill>
          <a:blip r:embed="rId3">
            <a:alphaModFix/>
          </a:blip>
          <a:stretch>
            <a:fillRect/>
          </a:stretch>
        </p:blipFill>
        <p:spPr>
          <a:xfrm>
            <a:off x="8660369" y="4191224"/>
            <a:ext cx="545562" cy="506889"/>
          </a:xfrm>
          <a:prstGeom prst="rect">
            <a:avLst/>
          </a:prstGeom>
          <a:noFill/>
          <a:ln>
            <a:noFill/>
          </a:ln>
        </p:spPr>
      </p:pic>
      <p:sp>
        <p:nvSpPr>
          <p:cNvPr id="636" name="Google Shape;636;p100"/>
          <p:cNvSpPr/>
          <p:nvPr/>
        </p:nvSpPr>
        <p:spPr>
          <a:xfrm>
            <a:off x="8555087" y="5044532"/>
            <a:ext cx="770400" cy="747600"/>
          </a:xfrm>
          <a:prstGeom prst="ellipse">
            <a:avLst/>
          </a:prstGeom>
          <a:solidFill>
            <a:srgbClr val="66666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7" name="Google Shape;637;p100"/>
          <p:cNvPicPr preferRelativeResize="0"/>
          <p:nvPr/>
        </p:nvPicPr>
        <p:blipFill>
          <a:blip r:embed="rId5">
            <a:alphaModFix/>
          </a:blip>
          <a:stretch>
            <a:fillRect/>
          </a:stretch>
        </p:blipFill>
        <p:spPr>
          <a:xfrm>
            <a:off x="8645492" y="5122949"/>
            <a:ext cx="589385" cy="547173"/>
          </a:xfrm>
          <a:prstGeom prst="rect">
            <a:avLst/>
          </a:prstGeom>
          <a:noFill/>
          <a:ln>
            <a:noFill/>
          </a:ln>
        </p:spPr>
      </p:pic>
      <p:sp>
        <p:nvSpPr>
          <p:cNvPr id="638" name="Google Shape;638;p100"/>
          <p:cNvSpPr/>
          <p:nvPr/>
        </p:nvSpPr>
        <p:spPr>
          <a:xfrm>
            <a:off x="9723054" y="4093921"/>
            <a:ext cx="817800" cy="7236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9" name="Google Shape;639;p100"/>
          <p:cNvPicPr preferRelativeResize="0"/>
          <p:nvPr/>
        </p:nvPicPr>
        <p:blipFill>
          <a:blip r:embed="rId6">
            <a:alphaModFix/>
          </a:blip>
          <a:stretch>
            <a:fillRect/>
          </a:stretch>
        </p:blipFill>
        <p:spPr>
          <a:xfrm>
            <a:off x="9792511" y="4182720"/>
            <a:ext cx="678729" cy="602913"/>
          </a:xfrm>
          <a:prstGeom prst="rect">
            <a:avLst/>
          </a:prstGeom>
          <a:noFill/>
          <a:ln>
            <a:noFill/>
          </a:ln>
        </p:spPr>
      </p:pic>
      <p:sp>
        <p:nvSpPr>
          <p:cNvPr id="640" name="Google Shape;640;p100"/>
          <p:cNvSpPr/>
          <p:nvPr/>
        </p:nvSpPr>
        <p:spPr>
          <a:xfrm>
            <a:off x="8556092" y="6007116"/>
            <a:ext cx="817800" cy="7236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41" name="Google Shape;641;p100"/>
          <p:cNvPicPr preferRelativeResize="0"/>
          <p:nvPr/>
        </p:nvPicPr>
        <p:blipFill>
          <a:blip r:embed="rId6">
            <a:alphaModFix/>
          </a:blip>
          <a:stretch>
            <a:fillRect/>
          </a:stretch>
        </p:blipFill>
        <p:spPr>
          <a:xfrm>
            <a:off x="8625549" y="6095915"/>
            <a:ext cx="678729" cy="602913"/>
          </a:xfrm>
          <a:prstGeom prst="rect">
            <a:avLst/>
          </a:prstGeom>
          <a:noFill/>
          <a:ln>
            <a:noFill/>
          </a:ln>
        </p:spPr>
      </p:pic>
      <p:sp>
        <p:nvSpPr>
          <p:cNvPr id="642" name="Google Shape;642;p100"/>
          <p:cNvSpPr/>
          <p:nvPr/>
        </p:nvSpPr>
        <p:spPr>
          <a:xfrm>
            <a:off x="8515275" y="958525"/>
            <a:ext cx="778800" cy="747600"/>
          </a:xfrm>
          <a:prstGeom prst="ellipse">
            <a:avLst/>
          </a:prstGeom>
          <a:solidFill>
            <a:srgbClr val="B7B7B7"/>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43" name="Google Shape;643;p100"/>
          <p:cNvPicPr preferRelativeResize="0"/>
          <p:nvPr/>
        </p:nvPicPr>
        <p:blipFill>
          <a:blip r:embed="rId7">
            <a:alphaModFix/>
          </a:blip>
          <a:stretch>
            <a:fillRect/>
          </a:stretch>
        </p:blipFill>
        <p:spPr>
          <a:xfrm>
            <a:off x="8629295" y="1100695"/>
            <a:ext cx="545355" cy="508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01"/>
          <p:cNvSpPr txBox="1"/>
          <p:nvPr>
            <p:ph type="title"/>
          </p:nvPr>
        </p:nvSpPr>
        <p:spPr>
          <a:xfrm>
            <a:off x="396000" y="189625"/>
            <a:ext cx="11057100" cy="977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Open Sans"/>
              <a:buNone/>
            </a:pPr>
            <a:r>
              <a:rPr lang="en-US" sz="5000"/>
              <a:t>Sample MS Student </a:t>
            </a:r>
            <a:r>
              <a:rPr lang="en-US" sz="5000"/>
              <a:t>Schedules</a:t>
            </a:r>
            <a:endParaRPr sz="5000"/>
          </a:p>
        </p:txBody>
      </p:sp>
      <p:graphicFrame>
        <p:nvGraphicFramePr>
          <p:cNvPr id="649" name="Google Shape;649;p101"/>
          <p:cNvGraphicFramePr/>
          <p:nvPr/>
        </p:nvGraphicFramePr>
        <p:xfrm>
          <a:off x="835925" y="1167025"/>
          <a:ext cx="3000000" cy="3000000"/>
        </p:xfrm>
        <a:graphic>
          <a:graphicData uri="http://schemas.openxmlformats.org/drawingml/2006/table">
            <a:tbl>
              <a:tblPr>
                <a:noFill/>
                <a:tableStyleId>{EAA2C067-9CA6-4484-B0D8-DA01338803DE}</a:tableStyleId>
              </a:tblPr>
              <a:tblGrid>
                <a:gridCol w="1671650"/>
                <a:gridCol w="2835200"/>
                <a:gridCol w="2835200"/>
                <a:gridCol w="2835200"/>
              </a:tblGrid>
              <a:tr h="608275">
                <a:tc>
                  <a:txBody>
                    <a:bodyPr/>
                    <a:lstStyle/>
                    <a:p>
                      <a:pPr indent="0" lvl="0" marL="0" rtl="0" algn="ctr">
                        <a:lnSpc>
                          <a:spcPct val="115000"/>
                        </a:lnSpc>
                        <a:spcBef>
                          <a:spcPts val="0"/>
                        </a:spcBef>
                        <a:spcAft>
                          <a:spcPts val="0"/>
                        </a:spcAft>
                        <a:buNone/>
                      </a:pPr>
                      <a:r>
                        <a:rPr b="1" lang="en-US">
                          <a:solidFill>
                            <a:schemeClr val="lt1"/>
                          </a:solidFill>
                          <a:latin typeface="Montserrat"/>
                          <a:ea typeface="Montserrat"/>
                          <a:cs typeface="Montserrat"/>
                          <a:sym typeface="Montserrat"/>
                        </a:rPr>
                        <a:t>Period Length</a:t>
                      </a:r>
                      <a:endParaRPr b="1">
                        <a:solidFill>
                          <a:schemeClr val="lt1"/>
                        </a:solidFill>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Student 1</a:t>
                      </a:r>
                      <a:endParaRPr b="1">
                        <a:solidFill>
                          <a:schemeClr val="lt1"/>
                        </a:solidFill>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accent5"/>
                    </a:solidFill>
                  </a:tcPr>
                </a:tc>
                <a:tc>
                  <a:txBody>
                    <a:bodyPr/>
                    <a:lstStyle/>
                    <a:p>
                      <a:pPr indent="0" lvl="0" marL="0" rtl="0" algn="ctr">
                        <a:lnSpc>
                          <a:spcPct val="115000"/>
                        </a:lnSpc>
                        <a:spcBef>
                          <a:spcPts val="0"/>
                        </a:spcBef>
                        <a:spcAft>
                          <a:spcPts val="0"/>
                        </a:spcAft>
                        <a:buNone/>
                      </a:pPr>
                      <a:r>
                        <a:rPr b="1" lang="en-US">
                          <a:solidFill>
                            <a:schemeClr val="lt1"/>
                          </a:solidFill>
                          <a:latin typeface="Montserrat"/>
                          <a:ea typeface="Montserrat"/>
                          <a:cs typeface="Montserrat"/>
                          <a:sym typeface="Montserrat"/>
                        </a:rPr>
                        <a:t>Student 2</a:t>
                      </a:r>
                      <a:endParaRPr b="1">
                        <a:solidFill>
                          <a:schemeClr val="lt1"/>
                        </a:solidFill>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accent5"/>
                    </a:solidFill>
                  </a:tcPr>
                </a:tc>
                <a:tc>
                  <a:txBody>
                    <a:bodyPr/>
                    <a:lstStyle/>
                    <a:p>
                      <a:pPr indent="0" lvl="0" marL="0" rtl="0" algn="ctr">
                        <a:lnSpc>
                          <a:spcPct val="115000"/>
                        </a:lnSpc>
                        <a:spcBef>
                          <a:spcPts val="0"/>
                        </a:spcBef>
                        <a:spcAft>
                          <a:spcPts val="0"/>
                        </a:spcAft>
                        <a:buNone/>
                      </a:pPr>
                      <a:r>
                        <a:rPr b="1" lang="en-US">
                          <a:solidFill>
                            <a:schemeClr val="lt1"/>
                          </a:solidFill>
                          <a:latin typeface="Montserrat"/>
                          <a:ea typeface="Montserrat"/>
                          <a:cs typeface="Montserrat"/>
                          <a:sym typeface="Montserrat"/>
                        </a:rPr>
                        <a:t>Student 3</a:t>
                      </a:r>
                      <a:endParaRPr b="1">
                        <a:solidFill>
                          <a:schemeClr val="lt1"/>
                        </a:solidFill>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accent5"/>
                    </a:solidFill>
                  </a:tcPr>
                </a:tc>
              </a:tr>
              <a:tr h="657325">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(41 min)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rowSpan="2">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English Language Arts</a:t>
                      </a:r>
                      <a:endParaRPr b="1">
                        <a:latin typeface="Montserrat"/>
                        <a:ea typeface="Montserrat"/>
                        <a:cs typeface="Montserrat"/>
                        <a:sym typeface="Montserrat"/>
                      </a:endParaRPr>
                    </a:p>
                    <a:p>
                      <a:pPr indent="0" lvl="0" marL="0" rtl="0" algn="ctr">
                        <a:lnSpc>
                          <a:spcPct val="115000"/>
                        </a:lnSpc>
                        <a:spcBef>
                          <a:spcPts val="0"/>
                        </a:spcBef>
                        <a:spcAft>
                          <a:spcPts val="0"/>
                        </a:spcAft>
                        <a:buNone/>
                      </a:pPr>
                      <a:r>
                        <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 </a:t>
                      </a:r>
                      <a:r>
                        <a:rPr b="1" lang="en-US">
                          <a:solidFill>
                            <a:schemeClr val="dk1"/>
                          </a:solidFill>
                          <a:latin typeface="Montserrat"/>
                          <a:ea typeface="Montserrat"/>
                          <a:cs typeface="Montserrat"/>
                          <a:sym typeface="Montserrat"/>
                        </a:rPr>
                        <a:t>Physical Education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rowSpan="2">
                  <a:txBody>
                    <a:bodyPr/>
                    <a:lstStyle/>
                    <a:p>
                      <a:pPr indent="0" lvl="0" marL="0" rtl="0" algn="ctr">
                        <a:lnSpc>
                          <a:spcPct val="115000"/>
                        </a:lnSpc>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Math/WIN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C9DAF8"/>
                    </a:solidFill>
                  </a:tcPr>
                </a:tc>
              </a:tr>
              <a:tr h="429450">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(38 min)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vMerge="1"/>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Art</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vMerge="1"/>
              </a:tr>
              <a:tr h="429450">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(38 min)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rowSpan="2">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Math/WIN</a:t>
                      </a:r>
                      <a:endParaRPr b="1">
                        <a:latin typeface="Montserrat"/>
                        <a:ea typeface="Montserrat"/>
                        <a:cs typeface="Montserrat"/>
                        <a:sym typeface="Montserrat"/>
                      </a:endParaRPr>
                    </a:p>
                    <a:p>
                      <a:pPr indent="0" lvl="0" marL="0" rtl="0" algn="ctr">
                        <a:lnSpc>
                          <a:spcPct val="115000"/>
                        </a:lnSpc>
                        <a:spcBef>
                          <a:spcPts val="0"/>
                        </a:spcBef>
                        <a:spcAft>
                          <a:spcPts val="0"/>
                        </a:spcAft>
                        <a:buNone/>
                      </a:pPr>
                      <a:r>
                        <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C9DAF8"/>
                    </a:solidFill>
                  </a:tcPr>
                </a:tc>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Supervised Study</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Social Studies/Science</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D9D2E9"/>
                    </a:solidFill>
                  </a:tcPr>
                </a:tc>
              </a:tr>
              <a:tr h="429450">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(38 min)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vMerge="1"/>
                <a:tc rowSpan="2">
                  <a:txBody>
                    <a:bodyPr/>
                    <a:lstStyle/>
                    <a:p>
                      <a:pPr indent="0" lvl="0" marL="0" rtl="0" algn="ctr">
                        <a:lnSpc>
                          <a:spcPct val="115000"/>
                        </a:lnSpc>
                        <a:spcBef>
                          <a:spcPts val="0"/>
                        </a:spcBef>
                        <a:spcAft>
                          <a:spcPts val="0"/>
                        </a:spcAft>
                        <a:buNone/>
                      </a:pPr>
                      <a:r>
                        <a:rPr b="1" lang="en-US">
                          <a:solidFill>
                            <a:schemeClr val="dk1"/>
                          </a:solidFill>
                          <a:latin typeface="Montserrat"/>
                          <a:ea typeface="Montserrat"/>
                          <a:cs typeface="Montserrat"/>
                          <a:sym typeface="Montserrat"/>
                        </a:rPr>
                        <a:t>Math/WIN</a:t>
                      </a:r>
                      <a:endParaRPr b="1">
                        <a:latin typeface="Montserrat"/>
                        <a:ea typeface="Montserrat"/>
                        <a:cs typeface="Montserrat"/>
                        <a:sym typeface="Montserrat"/>
                      </a:endParaRPr>
                    </a:p>
                    <a:p>
                      <a:pPr indent="0" lvl="0" marL="0" rtl="0" algn="ctr">
                        <a:lnSpc>
                          <a:spcPct val="115000"/>
                        </a:lnSpc>
                        <a:spcBef>
                          <a:spcPts val="0"/>
                        </a:spcBef>
                        <a:spcAft>
                          <a:spcPts val="0"/>
                        </a:spcAft>
                        <a:buNone/>
                      </a:pPr>
                      <a:r>
                        <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C9DAF8"/>
                    </a:solidFill>
                  </a:tcPr>
                </a:tc>
                <a:tc>
                  <a:txBody>
                    <a:bodyPr/>
                    <a:lstStyle/>
                    <a:p>
                      <a:pPr indent="0" lvl="0" marL="0" rtl="0" algn="ctr">
                        <a:lnSpc>
                          <a:spcPct val="115000"/>
                        </a:lnSpc>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Physical Education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429450">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(38 min)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Lunch/Recess</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D9EAD3"/>
                    </a:solidFill>
                  </a:tcPr>
                </a:tc>
                <a:tc vMerge="1"/>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Art</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429450">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(38 min)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rowSpan="2">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Social Studies/Science</a:t>
                      </a:r>
                      <a:endParaRPr b="1">
                        <a:latin typeface="Montserrat"/>
                        <a:ea typeface="Montserrat"/>
                        <a:cs typeface="Montserrat"/>
                        <a:sym typeface="Montserrat"/>
                      </a:endParaRPr>
                    </a:p>
                    <a:p>
                      <a:pPr indent="0" lvl="0" marL="0" rtl="0" algn="ctr">
                        <a:lnSpc>
                          <a:spcPct val="115000"/>
                        </a:lnSpc>
                        <a:spcBef>
                          <a:spcPts val="0"/>
                        </a:spcBef>
                        <a:spcAft>
                          <a:spcPts val="0"/>
                        </a:spcAft>
                        <a:buNone/>
                      </a:pPr>
                      <a:r>
                        <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D9D2E9"/>
                    </a:solidFill>
                  </a:tcPr>
                </a:tc>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Lunch/Recess</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PLTW</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429450">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(38 min)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vMerge="1"/>
                <a:tc rowSpan="2">
                  <a:txBody>
                    <a:bodyPr/>
                    <a:lstStyle/>
                    <a:p>
                      <a:pPr indent="0" lvl="0" marL="0" rtl="0" algn="ctr">
                        <a:lnSpc>
                          <a:spcPct val="115000"/>
                        </a:lnSpc>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English Language Arts</a:t>
                      </a:r>
                      <a:endParaRPr b="1">
                        <a:latin typeface="Montserrat"/>
                        <a:ea typeface="Montserrat"/>
                        <a:cs typeface="Montserrat"/>
                        <a:sym typeface="Montserrat"/>
                      </a:endParaRPr>
                    </a:p>
                    <a:p>
                      <a:pPr indent="0" lvl="0" marL="0" rtl="0" algn="ctr">
                        <a:lnSpc>
                          <a:spcPct val="115000"/>
                        </a:lnSpc>
                        <a:spcBef>
                          <a:spcPts val="0"/>
                        </a:spcBef>
                        <a:spcAft>
                          <a:spcPts val="0"/>
                        </a:spcAft>
                        <a:buNone/>
                      </a:pPr>
                      <a:r>
                        <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Lunch/Recess</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D9EAD3"/>
                    </a:solidFill>
                  </a:tcPr>
                </a:tc>
              </a:tr>
              <a:tr h="429450">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(38 min)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Band</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vMerge="1"/>
                <a:tc>
                  <a:txBody>
                    <a:bodyPr/>
                    <a:lstStyle/>
                    <a:p>
                      <a:pPr indent="0" lvl="0" marL="0" rtl="0" algn="ctr">
                        <a:lnSpc>
                          <a:spcPct val="115000"/>
                        </a:lnSpc>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Social Studies/Science</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D9D2E9"/>
                    </a:solidFill>
                  </a:tcPr>
                </a:tc>
              </a:tr>
              <a:tr h="429450">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(38 min)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Spanish</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rowSpan="2">
                  <a:txBody>
                    <a:bodyPr/>
                    <a:lstStyle/>
                    <a:p>
                      <a:pPr indent="0" lvl="0" marL="0" rtl="0" algn="ctr">
                        <a:lnSpc>
                          <a:spcPct val="115000"/>
                        </a:lnSpc>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Social Studies/Science</a:t>
                      </a:r>
                      <a:endParaRPr b="1">
                        <a:latin typeface="Montserrat"/>
                        <a:ea typeface="Montserrat"/>
                        <a:cs typeface="Montserrat"/>
                        <a:sym typeface="Montserrat"/>
                      </a:endParaRPr>
                    </a:p>
                    <a:p>
                      <a:pPr indent="0" lvl="0" marL="0" rtl="0" algn="ctr">
                        <a:lnSpc>
                          <a:spcPct val="115000"/>
                        </a:lnSpc>
                        <a:spcBef>
                          <a:spcPts val="0"/>
                        </a:spcBef>
                        <a:spcAft>
                          <a:spcPts val="0"/>
                        </a:spcAft>
                        <a:buNone/>
                      </a:pPr>
                      <a:r>
                        <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D9D2E9"/>
                    </a:solidFill>
                  </a:tcPr>
                </a:tc>
                <a:tc rowSpan="2">
                  <a:txBody>
                    <a:bodyPr/>
                    <a:lstStyle/>
                    <a:p>
                      <a:pPr indent="0" lvl="0" marL="0" rtl="0" algn="ctr">
                        <a:lnSpc>
                          <a:spcPct val="115000"/>
                        </a:lnSpc>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English Language Arts</a:t>
                      </a:r>
                      <a:endParaRPr b="1">
                        <a:latin typeface="Montserrat"/>
                        <a:ea typeface="Montserrat"/>
                        <a:cs typeface="Montserrat"/>
                        <a:sym typeface="Montserrat"/>
                      </a:endParaRPr>
                    </a:p>
                    <a:p>
                      <a:pPr indent="0" lvl="0" marL="0" rtl="0" algn="ctr">
                        <a:lnSpc>
                          <a:spcPct val="115000"/>
                        </a:lnSpc>
                        <a:spcBef>
                          <a:spcPts val="0"/>
                        </a:spcBef>
                        <a:spcAft>
                          <a:spcPts val="0"/>
                        </a:spcAft>
                        <a:buNone/>
                      </a:pPr>
                      <a:r>
                        <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2CC"/>
                    </a:solidFill>
                  </a:tcPr>
                </a:tc>
              </a:tr>
              <a:tr h="682700">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(38 min)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US">
                          <a:latin typeface="Montserrat"/>
                          <a:ea typeface="Montserrat"/>
                          <a:cs typeface="Montserrat"/>
                          <a:sym typeface="Montserrat"/>
                        </a:rPr>
                        <a:t>Physical Education</a:t>
                      </a:r>
                      <a:endParaRPr b="1">
                        <a:latin typeface="Montserrat"/>
                        <a:ea typeface="Montserrat"/>
                        <a:cs typeface="Montserrat"/>
                        <a:sym typeface="Montserrat"/>
                      </a:endParaRPr>
                    </a:p>
                  </a:txBody>
                  <a:tcPr marT="25400" marB="25400" marR="25400" marL="254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vMerge="1"/>
                <a:tc vMerge="1"/>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102"/>
          <p:cNvSpPr txBox="1"/>
          <p:nvPr>
            <p:ph type="title"/>
          </p:nvPr>
        </p:nvSpPr>
        <p:spPr>
          <a:xfrm>
            <a:off x="651300" y="214150"/>
            <a:ext cx="111885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500">
                <a:solidFill>
                  <a:schemeClr val="dk1"/>
                </a:solidFill>
              </a:rPr>
              <a:t>High </a:t>
            </a:r>
            <a:r>
              <a:rPr lang="en-US" sz="5500">
                <a:solidFill>
                  <a:schemeClr val="dk1"/>
                </a:solidFill>
              </a:rPr>
              <a:t>School - Current State</a:t>
            </a:r>
            <a:endParaRPr sz="5500">
              <a:solidFill>
                <a:schemeClr val="dk1"/>
              </a:solidFill>
            </a:endParaRPr>
          </a:p>
        </p:txBody>
      </p:sp>
      <p:sp>
        <p:nvSpPr>
          <p:cNvPr id="655" name="Google Shape;655;p102"/>
          <p:cNvSpPr txBox="1"/>
          <p:nvPr>
            <p:ph idx="1" type="body"/>
          </p:nvPr>
        </p:nvSpPr>
        <p:spPr>
          <a:xfrm>
            <a:off x="718700" y="1076975"/>
            <a:ext cx="8085000" cy="5498400"/>
          </a:xfrm>
          <a:prstGeom prst="rect">
            <a:avLst/>
          </a:prstGeom>
        </p:spPr>
        <p:txBody>
          <a:bodyPr anchorCtr="0" anchor="t" bIns="45700" lIns="91425" spcFirstLastPara="1" rIns="91425" wrap="square" tIns="45700">
            <a:noAutofit/>
          </a:bodyPr>
          <a:lstStyle/>
          <a:p>
            <a:pPr indent="-425450" lvl="0" marL="457200" rtl="0" algn="l">
              <a:spcBef>
                <a:spcPts val="1000"/>
              </a:spcBef>
              <a:spcAft>
                <a:spcPts val="0"/>
              </a:spcAft>
              <a:buClr>
                <a:schemeClr val="accent6"/>
              </a:buClr>
              <a:buSzPts val="3100"/>
              <a:buFont typeface="Montserrat"/>
              <a:buChar char="➔"/>
            </a:pPr>
            <a:r>
              <a:rPr lang="en-US" sz="3100">
                <a:latin typeface="Montserrat"/>
                <a:ea typeface="Montserrat"/>
                <a:cs typeface="Montserrat"/>
                <a:sym typeface="Montserrat"/>
              </a:rPr>
              <a:t>Students experience 3 different schedules with 2 different start times </a:t>
            </a:r>
            <a:endParaRPr sz="3100">
              <a:latin typeface="Montserrat"/>
              <a:ea typeface="Montserrat"/>
              <a:cs typeface="Montserrat"/>
              <a:sym typeface="Montserrat"/>
            </a:endParaRPr>
          </a:p>
          <a:p>
            <a:pPr indent="-425450" lvl="0" marL="457200" rtl="0" algn="l">
              <a:spcBef>
                <a:spcPts val="1000"/>
              </a:spcBef>
              <a:spcAft>
                <a:spcPts val="0"/>
              </a:spcAft>
              <a:buClr>
                <a:schemeClr val="accent6"/>
              </a:buClr>
              <a:buSzPts val="3100"/>
              <a:buFont typeface="Montserrat"/>
              <a:buChar char="➔"/>
            </a:pPr>
            <a:r>
              <a:rPr lang="en-US" sz="3100">
                <a:latin typeface="Montserrat"/>
                <a:ea typeface="Montserrat"/>
                <a:cs typeface="Montserrat"/>
                <a:sym typeface="Montserrat"/>
              </a:rPr>
              <a:t>Students experience </a:t>
            </a:r>
            <a:r>
              <a:rPr lang="en-US" sz="3100">
                <a:latin typeface="Montserrat"/>
                <a:ea typeface="Montserrat"/>
                <a:cs typeface="Montserrat"/>
                <a:sym typeface="Montserrat"/>
              </a:rPr>
              <a:t>8/9 periods per day with between 42-50 minutes</a:t>
            </a:r>
            <a:endParaRPr sz="3100">
              <a:latin typeface="Montserrat"/>
              <a:ea typeface="Montserrat"/>
              <a:cs typeface="Montserrat"/>
              <a:sym typeface="Montserrat"/>
            </a:endParaRPr>
          </a:p>
          <a:p>
            <a:pPr indent="-425450" lvl="0" marL="457200" rtl="0" algn="l">
              <a:spcBef>
                <a:spcPts val="1000"/>
              </a:spcBef>
              <a:spcAft>
                <a:spcPts val="0"/>
              </a:spcAft>
              <a:buClr>
                <a:schemeClr val="accent6"/>
              </a:buClr>
              <a:buSzPts val="3100"/>
              <a:buFont typeface="Montserrat"/>
              <a:buChar char="➔"/>
            </a:pPr>
            <a:r>
              <a:rPr lang="en-US" sz="3100">
                <a:latin typeface="Montserrat"/>
                <a:ea typeface="Montserrat"/>
                <a:cs typeface="Montserrat"/>
                <a:sym typeface="Montserrat"/>
              </a:rPr>
              <a:t>There are 7/8 passing periods equaling between 35-42 min each day</a:t>
            </a:r>
            <a:endParaRPr sz="3100">
              <a:latin typeface="Montserrat"/>
              <a:ea typeface="Montserrat"/>
              <a:cs typeface="Montserrat"/>
              <a:sym typeface="Montserrat"/>
            </a:endParaRPr>
          </a:p>
          <a:p>
            <a:pPr indent="-425450" lvl="0" marL="457200" rtl="0" algn="l">
              <a:spcBef>
                <a:spcPts val="1000"/>
              </a:spcBef>
              <a:spcAft>
                <a:spcPts val="0"/>
              </a:spcAft>
              <a:buClr>
                <a:schemeClr val="accent6"/>
              </a:buClr>
              <a:buSzPts val="3100"/>
              <a:buFont typeface="Montserrat"/>
              <a:buChar char="➔"/>
            </a:pPr>
            <a:r>
              <a:rPr lang="en-US" sz="3100">
                <a:latin typeface="Montserrat"/>
                <a:ea typeface="Montserrat"/>
                <a:cs typeface="Montserrat"/>
                <a:sym typeface="Montserrat"/>
              </a:rPr>
              <a:t>Wednesday late starts allows for formal teacher collaboration only once per week</a:t>
            </a:r>
            <a:endParaRPr sz="3100">
              <a:latin typeface="Montserrat"/>
              <a:ea typeface="Montserrat"/>
              <a:cs typeface="Montserrat"/>
              <a:sym typeface="Montserrat"/>
            </a:endParaRPr>
          </a:p>
          <a:p>
            <a:pPr indent="-425450" lvl="0" marL="457200" rtl="0" algn="l">
              <a:spcBef>
                <a:spcPts val="1000"/>
              </a:spcBef>
              <a:spcAft>
                <a:spcPts val="1000"/>
              </a:spcAft>
              <a:buClr>
                <a:schemeClr val="accent6"/>
              </a:buClr>
              <a:buSzPts val="3100"/>
              <a:buFont typeface="Montserrat"/>
              <a:buChar char="➔"/>
            </a:pPr>
            <a:r>
              <a:rPr lang="en-US" sz="3100">
                <a:latin typeface="Montserrat"/>
                <a:ea typeface="Montserrat"/>
                <a:cs typeface="Montserrat"/>
                <a:sym typeface="Montserrat"/>
              </a:rPr>
              <a:t>Transportation logistics add another 60-90 minutes onto the day</a:t>
            </a:r>
            <a:endParaRPr sz="3900">
              <a:latin typeface="Montserrat"/>
              <a:ea typeface="Montserrat"/>
              <a:cs typeface="Montserrat"/>
              <a:sym typeface="Montserrat"/>
            </a:endParaRPr>
          </a:p>
        </p:txBody>
      </p:sp>
      <p:sp>
        <p:nvSpPr>
          <p:cNvPr id="656" name="Google Shape;656;p102"/>
          <p:cNvSpPr/>
          <p:nvPr/>
        </p:nvSpPr>
        <p:spPr>
          <a:xfrm>
            <a:off x="-232925" y="-163900"/>
            <a:ext cx="884100" cy="71385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57" name="Google Shape;657;p102"/>
          <p:cNvPicPr preferRelativeResize="0"/>
          <p:nvPr/>
        </p:nvPicPr>
        <p:blipFill>
          <a:blip r:embed="rId3">
            <a:alphaModFix/>
          </a:blip>
          <a:stretch>
            <a:fillRect/>
          </a:stretch>
        </p:blipFill>
        <p:spPr>
          <a:xfrm>
            <a:off x="8642175" y="2500525"/>
            <a:ext cx="3197626" cy="2485775"/>
          </a:xfrm>
          <a:prstGeom prst="rect">
            <a:avLst/>
          </a:prstGeom>
          <a:noFill/>
          <a:ln cap="flat" cmpd="sng" w="38100">
            <a:solidFill>
              <a:schemeClr val="accent6"/>
            </a:solidFill>
            <a:prstDash val="solid"/>
            <a:round/>
            <a:headEnd len="sm" w="sm" type="none"/>
            <a:tailEnd len="sm" w="sm" type="none"/>
          </a:ln>
        </p:spPr>
      </p:pic>
      <p:sp>
        <p:nvSpPr>
          <p:cNvPr id="658" name="Google Shape;658;p102"/>
          <p:cNvSpPr txBox="1"/>
          <p:nvPr/>
        </p:nvSpPr>
        <p:spPr>
          <a:xfrm>
            <a:off x="8803688" y="4986300"/>
            <a:ext cx="2874600" cy="3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t>Example High School Schedule</a:t>
            </a:r>
            <a:endParaRPr i="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76"/>
          <p:cNvSpPr/>
          <p:nvPr/>
        </p:nvSpPr>
        <p:spPr>
          <a:xfrm>
            <a:off x="9176624" y="0"/>
            <a:ext cx="3015380" cy="6858000"/>
          </a:xfrm>
          <a:custGeom>
            <a:rect b="b" l="l" r="r" t="t"/>
            <a:pathLst>
              <a:path extrusionOk="0" h="6858000" w="4047490">
                <a:moveTo>
                  <a:pt x="4047490" y="0"/>
                </a:moveTo>
                <a:lnTo>
                  <a:pt x="4047490" y="6858000"/>
                </a:lnTo>
                <a:lnTo>
                  <a:pt x="0" y="6858000"/>
                </a:lnTo>
                <a:lnTo>
                  <a:pt x="2264410" y="4588510"/>
                </a:lnTo>
                <a:cubicBezTo>
                  <a:pt x="2908300" y="3940810"/>
                  <a:pt x="2908300" y="2894330"/>
                  <a:pt x="2266950" y="2246630"/>
                </a:cubicBezTo>
                <a:lnTo>
                  <a:pt x="22860" y="0"/>
                </a:lnTo>
                <a:lnTo>
                  <a:pt x="404749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1" name="Google Shape;361;p76"/>
          <p:cNvSpPr txBox="1"/>
          <p:nvPr/>
        </p:nvSpPr>
        <p:spPr>
          <a:xfrm>
            <a:off x="1694636" y="6007985"/>
            <a:ext cx="2554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Open Sans"/>
                <a:ea typeface="Open Sans"/>
                <a:cs typeface="Open Sans"/>
                <a:sym typeface="Open Sans"/>
              </a:rPr>
              <a:t>naperville203.org</a:t>
            </a:r>
            <a:endParaRPr b="0" i="0" sz="1400" u="none" cap="none" strike="noStrike">
              <a:solidFill>
                <a:schemeClr val="lt1"/>
              </a:solidFill>
              <a:latin typeface="Open Sans"/>
              <a:ea typeface="Open Sans"/>
              <a:cs typeface="Open Sans"/>
              <a:sym typeface="Open Sans"/>
            </a:endParaRPr>
          </a:p>
        </p:txBody>
      </p:sp>
      <p:sp>
        <p:nvSpPr>
          <p:cNvPr id="362" name="Google Shape;362;p76"/>
          <p:cNvSpPr/>
          <p:nvPr/>
        </p:nvSpPr>
        <p:spPr>
          <a:xfrm>
            <a:off x="-1" y="0"/>
            <a:ext cx="604800"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63" name="Google Shape;363;p76"/>
          <p:cNvPicPr preferRelativeResize="0"/>
          <p:nvPr/>
        </p:nvPicPr>
        <p:blipFill>
          <a:blip r:embed="rId3">
            <a:alphaModFix/>
          </a:blip>
          <a:stretch>
            <a:fillRect/>
          </a:stretch>
        </p:blipFill>
        <p:spPr>
          <a:xfrm>
            <a:off x="10461337" y="5196667"/>
            <a:ext cx="1547025" cy="1547025"/>
          </a:xfrm>
          <a:prstGeom prst="rect">
            <a:avLst/>
          </a:prstGeom>
          <a:noFill/>
          <a:ln>
            <a:noFill/>
          </a:ln>
        </p:spPr>
      </p:pic>
      <p:sp>
        <p:nvSpPr>
          <p:cNvPr id="364" name="Google Shape;364;p76"/>
          <p:cNvSpPr txBox="1"/>
          <p:nvPr/>
        </p:nvSpPr>
        <p:spPr>
          <a:xfrm>
            <a:off x="930311" y="3829848"/>
            <a:ext cx="5701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365" name="Google Shape;365;p76"/>
          <p:cNvSpPr txBox="1"/>
          <p:nvPr/>
        </p:nvSpPr>
        <p:spPr>
          <a:xfrm>
            <a:off x="930299" y="478000"/>
            <a:ext cx="6669300" cy="90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71616"/>
              </a:buClr>
              <a:buSzPts val="4000"/>
              <a:buFont typeface="Questrial"/>
              <a:buNone/>
            </a:pPr>
            <a:r>
              <a:rPr lang="en-US" sz="5300">
                <a:solidFill>
                  <a:schemeClr val="accent6"/>
                </a:solidFill>
                <a:latin typeface="Impact"/>
                <a:ea typeface="Impact"/>
                <a:cs typeface="Impact"/>
                <a:sym typeface="Impact"/>
              </a:rPr>
              <a:t>Questions/Comments</a:t>
            </a:r>
            <a:endParaRPr i="0" sz="2700" u="none" cap="none" strike="noStrike">
              <a:solidFill>
                <a:schemeClr val="accent6"/>
              </a:solidFill>
              <a:latin typeface="Impact"/>
              <a:ea typeface="Impact"/>
              <a:cs typeface="Impact"/>
              <a:sym typeface="Impact"/>
            </a:endParaRPr>
          </a:p>
        </p:txBody>
      </p:sp>
      <p:sp>
        <p:nvSpPr>
          <p:cNvPr id="366" name="Google Shape;366;p76"/>
          <p:cNvSpPr txBox="1"/>
          <p:nvPr/>
        </p:nvSpPr>
        <p:spPr>
          <a:xfrm>
            <a:off x="930300" y="2036325"/>
            <a:ext cx="8267400" cy="339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0"/>
              </a:spcAft>
              <a:buNone/>
            </a:pPr>
            <a:r>
              <a:rPr lang="en-US" sz="3200">
                <a:solidFill>
                  <a:schemeClr val="dk1"/>
                </a:solidFill>
              </a:rPr>
              <a:t>•</a:t>
            </a:r>
            <a:r>
              <a:rPr lang="en-US" sz="3200">
                <a:solidFill>
                  <a:schemeClr val="dk1"/>
                </a:solidFill>
                <a:latin typeface="Montserrat"/>
                <a:ea typeface="Montserrat"/>
                <a:cs typeface="Montserrat"/>
                <a:sym typeface="Montserrat"/>
              </a:rPr>
              <a:t>Submit a </a:t>
            </a:r>
            <a:endParaRPr sz="3200">
              <a:solidFill>
                <a:srgbClr val="FF0000"/>
              </a:solidFill>
              <a:latin typeface="Montserrat"/>
              <a:ea typeface="Montserrat"/>
              <a:cs typeface="Montserrat"/>
              <a:sym typeface="Montserrat"/>
            </a:endParaRPr>
          </a:p>
          <a:p>
            <a:pPr indent="0" lvl="0" marL="0" rtl="0" algn="l">
              <a:lnSpc>
                <a:spcPct val="115000"/>
              </a:lnSpc>
              <a:spcBef>
                <a:spcPts val="600"/>
              </a:spcBef>
              <a:spcAft>
                <a:spcPts val="0"/>
              </a:spcAft>
              <a:buNone/>
            </a:pPr>
            <a:r>
              <a:t/>
            </a:r>
            <a:endParaRPr sz="2000">
              <a:solidFill>
                <a:schemeClr val="dk1"/>
              </a:solidFill>
              <a:latin typeface="Montserrat"/>
              <a:ea typeface="Montserrat"/>
              <a:cs typeface="Montserrat"/>
              <a:sym typeface="Montserrat"/>
            </a:endParaRPr>
          </a:p>
          <a:p>
            <a:pPr indent="0" lvl="0" marL="0" rtl="0" algn="l">
              <a:lnSpc>
                <a:spcPct val="115000"/>
              </a:lnSpc>
              <a:spcBef>
                <a:spcPts val="600"/>
              </a:spcBef>
              <a:spcAft>
                <a:spcPts val="0"/>
              </a:spcAft>
              <a:buNone/>
            </a:pPr>
            <a:r>
              <a:rPr lang="en-US" sz="3200">
                <a:solidFill>
                  <a:schemeClr val="dk1"/>
                </a:solidFill>
                <a:latin typeface="Montserrat"/>
                <a:ea typeface="Montserrat"/>
                <a:cs typeface="Montserrat"/>
                <a:sym typeface="Montserrat"/>
              </a:rPr>
              <a:t>• Call: (630) 420-6475</a:t>
            </a:r>
            <a:endParaRPr sz="3200">
              <a:solidFill>
                <a:schemeClr val="dk1"/>
              </a:solidFill>
              <a:latin typeface="Montserrat"/>
              <a:ea typeface="Montserrat"/>
              <a:cs typeface="Montserrat"/>
              <a:sym typeface="Montserrat"/>
            </a:endParaRPr>
          </a:p>
          <a:p>
            <a:pPr indent="0" lvl="0" marL="0" rtl="0" algn="l">
              <a:lnSpc>
                <a:spcPct val="115000"/>
              </a:lnSpc>
              <a:spcBef>
                <a:spcPts val="600"/>
              </a:spcBef>
              <a:spcAft>
                <a:spcPts val="0"/>
              </a:spcAft>
              <a:buNone/>
            </a:pPr>
            <a:r>
              <a:t/>
            </a:r>
            <a:endParaRPr sz="2000">
              <a:solidFill>
                <a:schemeClr val="dk1"/>
              </a:solidFill>
              <a:latin typeface="Montserrat"/>
              <a:ea typeface="Montserrat"/>
              <a:cs typeface="Montserrat"/>
              <a:sym typeface="Montserrat"/>
            </a:endParaRPr>
          </a:p>
          <a:p>
            <a:pPr indent="0" lvl="0" marL="0" rtl="0" algn="l">
              <a:lnSpc>
                <a:spcPct val="115000"/>
              </a:lnSpc>
              <a:spcBef>
                <a:spcPts val="600"/>
              </a:spcBef>
              <a:spcAft>
                <a:spcPts val="0"/>
              </a:spcAft>
              <a:buNone/>
            </a:pPr>
            <a:r>
              <a:rPr lang="en-US" sz="3200">
                <a:solidFill>
                  <a:schemeClr val="dk1"/>
                </a:solidFill>
                <a:latin typeface="Montserrat"/>
                <a:ea typeface="Montserrat"/>
                <a:cs typeface="Montserrat"/>
                <a:sym typeface="Montserrat"/>
              </a:rPr>
              <a:t>• Ask questions during Small Group time</a:t>
            </a:r>
            <a:endParaRPr sz="2200">
              <a:latin typeface="Montserrat"/>
              <a:ea typeface="Montserrat"/>
              <a:cs typeface="Montserrat"/>
              <a:sym typeface="Montserrat"/>
            </a:endParaRPr>
          </a:p>
        </p:txBody>
      </p:sp>
      <p:pic>
        <p:nvPicPr>
          <p:cNvPr id="367" name="Google Shape;367;p76"/>
          <p:cNvPicPr preferRelativeResize="0"/>
          <p:nvPr/>
        </p:nvPicPr>
        <p:blipFill>
          <a:blip r:embed="rId4">
            <a:alphaModFix/>
          </a:blip>
          <a:stretch>
            <a:fillRect/>
          </a:stretch>
        </p:blipFill>
        <p:spPr>
          <a:xfrm>
            <a:off x="695325" y="5716521"/>
            <a:ext cx="1819526" cy="1041550"/>
          </a:xfrm>
          <a:prstGeom prst="rect">
            <a:avLst/>
          </a:prstGeom>
          <a:noFill/>
          <a:ln>
            <a:noFill/>
          </a:ln>
        </p:spPr>
      </p:pic>
      <p:sp>
        <p:nvSpPr>
          <p:cNvPr id="368" name="Google Shape;368;p76"/>
          <p:cNvSpPr txBox="1"/>
          <p:nvPr/>
        </p:nvSpPr>
        <p:spPr>
          <a:xfrm>
            <a:off x="9569350" y="1794675"/>
            <a:ext cx="1633500" cy="13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69" name="Google Shape;369;p76"/>
          <p:cNvPicPr preferRelativeResize="0"/>
          <p:nvPr/>
        </p:nvPicPr>
        <p:blipFill>
          <a:blip r:embed="rId5">
            <a:alphaModFix/>
          </a:blip>
          <a:stretch>
            <a:fillRect/>
          </a:stretch>
        </p:blipFill>
        <p:spPr>
          <a:xfrm>
            <a:off x="6868000" y="1179125"/>
            <a:ext cx="3015375" cy="3015375"/>
          </a:xfrm>
          <a:prstGeom prst="rect">
            <a:avLst/>
          </a:prstGeom>
          <a:noFill/>
          <a:ln>
            <a:noFill/>
          </a:ln>
        </p:spPr>
      </p:pic>
      <p:pic>
        <p:nvPicPr>
          <p:cNvPr id="370" name="Google Shape;370;p76"/>
          <p:cNvPicPr preferRelativeResize="0"/>
          <p:nvPr/>
        </p:nvPicPr>
        <p:blipFill>
          <a:blip r:embed="rId6">
            <a:alphaModFix/>
          </a:blip>
          <a:stretch>
            <a:fillRect/>
          </a:stretch>
        </p:blipFill>
        <p:spPr>
          <a:xfrm>
            <a:off x="3260388" y="2036322"/>
            <a:ext cx="2009116" cy="908100"/>
          </a:xfrm>
          <a:prstGeom prst="rect">
            <a:avLst/>
          </a:prstGeom>
          <a:noFill/>
          <a:ln>
            <a:noFill/>
          </a:ln>
        </p:spPr>
      </p:pic>
      <p:pic>
        <p:nvPicPr>
          <p:cNvPr descr="Right pointing arrow | Free SVG" id="371" name="Google Shape;371;p76"/>
          <p:cNvPicPr preferRelativeResize="0"/>
          <p:nvPr/>
        </p:nvPicPr>
        <p:blipFill>
          <a:blip r:embed="rId7">
            <a:alphaModFix/>
          </a:blip>
          <a:stretch>
            <a:fillRect/>
          </a:stretch>
        </p:blipFill>
        <p:spPr>
          <a:xfrm>
            <a:off x="5441776" y="2220786"/>
            <a:ext cx="1253950" cy="539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103"/>
          <p:cNvSpPr txBox="1"/>
          <p:nvPr>
            <p:ph type="title"/>
          </p:nvPr>
        </p:nvSpPr>
        <p:spPr>
          <a:xfrm>
            <a:off x="651300" y="130450"/>
            <a:ext cx="11188500" cy="140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500">
                <a:solidFill>
                  <a:schemeClr val="dk1"/>
                </a:solidFill>
              </a:rPr>
              <a:t>High </a:t>
            </a:r>
            <a:r>
              <a:rPr lang="en-US" sz="5500">
                <a:solidFill>
                  <a:schemeClr val="dk1"/>
                </a:solidFill>
              </a:rPr>
              <a:t>School - Proposal</a:t>
            </a:r>
            <a:endParaRPr sz="5500">
              <a:solidFill>
                <a:schemeClr val="dk1"/>
              </a:solidFill>
            </a:endParaRPr>
          </a:p>
        </p:txBody>
      </p:sp>
      <p:sp>
        <p:nvSpPr>
          <p:cNvPr id="664" name="Google Shape;664;p103"/>
          <p:cNvSpPr/>
          <p:nvPr/>
        </p:nvSpPr>
        <p:spPr>
          <a:xfrm>
            <a:off x="-232925" y="-163900"/>
            <a:ext cx="884100" cy="71385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aphicFrame>
        <p:nvGraphicFramePr>
          <p:cNvPr id="665" name="Google Shape;665;p103"/>
          <p:cNvGraphicFramePr/>
          <p:nvPr/>
        </p:nvGraphicFramePr>
        <p:xfrm>
          <a:off x="952500" y="1050075"/>
          <a:ext cx="3000000" cy="3000000"/>
        </p:xfrm>
        <a:graphic>
          <a:graphicData uri="http://schemas.openxmlformats.org/drawingml/2006/table">
            <a:tbl>
              <a:tblPr>
                <a:noFill/>
                <a:tableStyleId>{27132957-9381-4A00-AE90-E1E11A98920D}</a:tableStyleId>
              </a:tblPr>
              <a:tblGrid>
                <a:gridCol w="7578975"/>
                <a:gridCol w="2708025"/>
              </a:tblGrid>
              <a:tr h="780125">
                <a:tc>
                  <a:txBody>
                    <a:bodyPr/>
                    <a:lstStyle/>
                    <a:p>
                      <a:pPr indent="0" lvl="0" marL="0" rtl="0" algn="l">
                        <a:spcBef>
                          <a:spcPts val="0"/>
                        </a:spcBef>
                        <a:spcAft>
                          <a:spcPts val="0"/>
                        </a:spcAft>
                        <a:buNone/>
                      </a:pPr>
                      <a:r>
                        <a:rPr b="1" lang="en-US" sz="2600">
                          <a:solidFill>
                            <a:schemeClr val="dk2"/>
                          </a:solidFill>
                          <a:latin typeface="Montserrat"/>
                          <a:ea typeface="Montserrat"/>
                          <a:cs typeface="Montserrat"/>
                          <a:sym typeface="Montserrat"/>
                        </a:rPr>
                        <a:t>Maximize </a:t>
                      </a:r>
                      <a:r>
                        <a:rPr b="1" lang="en-US" sz="2600">
                          <a:solidFill>
                            <a:schemeClr val="accent5"/>
                          </a:solidFill>
                          <a:latin typeface="Montserrat"/>
                          <a:ea typeface="Montserrat"/>
                          <a:cs typeface="Montserrat"/>
                          <a:sym typeface="Montserrat"/>
                        </a:rPr>
                        <a:t>instructional time</a:t>
                      </a:r>
                      <a:endParaRPr sz="2600">
                        <a:solidFill>
                          <a:schemeClr val="accent5"/>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199025">
                <a:tc>
                  <a:txBody>
                    <a:bodyPr/>
                    <a:lstStyle/>
                    <a:p>
                      <a:pPr indent="0" lvl="0" marL="0" rtl="0" algn="l">
                        <a:spcBef>
                          <a:spcPts val="0"/>
                        </a:spcBef>
                        <a:spcAft>
                          <a:spcPts val="0"/>
                        </a:spcAft>
                        <a:buNone/>
                      </a:pPr>
                      <a:r>
                        <a:rPr lang="en-US" sz="2600">
                          <a:solidFill>
                            <a:schemeClr val="dk1"/>
                          </a:solidFill>
                          <a:latin typeface="Montserrat"/>
                          <a:ea typeface="Montserrat"/>
                          <a:cs typeface="Montserrat"/>
                          <a:sym typeface="Montserrat"/>
                        </a:rPr>
                        <a:t>Built in time for </a:t>
                      </a:r>
                      <a:r>
                        <a:rPr b="1" lang="en-US" sz="2600">
                          <a:solidFill>
                            <a:srgbClr val="D11048"/>
                          </a:solidFill>
                          <a:latin typeface="Montserrat"/>
                          <a:ea typeface="Montserrat"/>
                          <a:cs typeface="Montserrat"/>
                          <a:sym typeface="Montserrat"/>
                        </a:rPr>
                        <a:t>individualized interventions</a:t>
                      </a:r>
                      <a:r>
                        <a:rPr lang="en-US" sz="2600">
                          <a:solidFill>
                            <a:schemeClr val="dk1"/>
                          </a:solidFill>
                          <a:latin typeface="Montserrat"/>
                          <a:ea typeface="Montserrat"/>
                          <a:cs typeface="Montserrat"/>
                          <a:sym typeface="Montserrat"/>
                        </a:rPr>
                        <a:t> for students</a:t>
                      </a:r>
                      <a:endParaRPr sz="2600">
                        <a:solidFill>
                          <a:schemeClr val="dk1"/>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205875">
                <a:tc>
                  <a:txBody>
                    <a:bodyPr/>
                    <a:lstStyle/>
                    <a:p>
                      <a:pPr indent="0" lvl="0" marL="0" rtl="0" algn="l">
                        <a:spcBef>
                          <a:spcPts val="0"/>
                        </a:spcBef>
                        <a:spcAft>
                          <a:spcPts val="0"/>
                        </a:spcAft>
                        <a:buNone/>
                      </a:pPr>
                      <a:r>
                        <a:rPr b="1" lang="en-US" sz="2600">
                          <a:solidFill>
                            <a:schemeClr val="accent2"/>
                          </a:solidFill>
                          <a:latin typeface="Montserrat"/>
                          <a:ea typeface="Montserrat"/>
                          <a:cs typeface="Montserrat"/>
                          <a:sym typeface="Montserrat"/>
                        </a:rPr>
                        <a:t>Decrease unstructured time</a:t>
                      </a:r>
                      <a:r>
                        <a:rPr lang="en-US" sz="2600">
                          <a:solidFill>
                            <a:schemeClr val="dk1"/>
                          </a:solidFill>
                          <a:latin typeface="Montserrat"/>
                          <a:ea typeface="Montserrat"/>
                          <a:cs typeface="Montserrat"/>
                          <a:sym typeface="Montserrat"/>
                        </a:rPr>
                        <a:t> and </a:t>
                      </a:r>
                      <a:r>
                        <a:rPr b="1" lang="en-US" sz="2600">
                          <a:solidFill>
                            <a:schemeClr val="accent2"/>
                          </a:solidFill>
                          <a:latin typeface="Montserrat"/>
                          <a:ea typeface="Montserrat"/>
                          <a:cs typeface="Montserrat"/>
                          <a:sym typeface="Montserrat"/>
                        </a:rPr>
                        <a:t>increase engagement &amp; attendance</a:t>
                      </a:r>
                      <a:endParaRPr b="1" sz="2600">
                        <a:solidFill>
                          <a:schemeClr val="accent2"/>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199025">
                <a:tc>
                  <a:txBody>
                    <a:bodyPr/>
                    <a:lstStyle/>
                    <a:p>
                      <a:pPr indent="0" lvl="0" marL="0" rtl="0" algn="l">
                        <a:spcBef>
                          <a:spcPts val="0"/>
                        </a:spcBef>
                        <a:spcAft>
                          <a:spcPts val="0"/>
                        </a:spcAft>
                        <a:buNone/>
                      </a:pPr>
                      <a:r>
                        <a:rPr lang="en-US" sz="2600">
                          <a:solidFill>
                            <a:schemeClr val="dk1"/>
                          </a:solidFill>
                          <a:latin typeface="Montserrat"/>
                          <a:ea typeface="Montserrat"/>
                          <a:cs typeface="Montserrat"/>
                          <a:sym typeface="Montserrat"/>
                        </a:rPr>
                        <a:t>Increase </a:t>
                      </a:r>
                      <a:r>
                        <a:rPr b="1" lang="en-US" sz="2600">
                          <a:solidFill>
                            <a:schemeClr val="accent4"/>
                          </a:solidFill>
                          <a:latin typeface="Montserrat"/>
                          <a:ea typeface="Montserrat"/>
                          <a:cs typeface="Montserrat"/>
                          <a:sym typeface="Montserrat"/>
                        </a:rPr>
                        <a:t>opportunities for teacher collaboration</a:t>
                      </a:r>
                      <a:endParaRPr b="1" sz="2600">
                        <a:solidFill>
                          <a:schemeClr val="accent4"/>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1247325">
                <a:tc>
                  <a:txBody>
                    <a:bodyPr/>
                    <a:lstStyle/>
                    <a:p>
                      <a:pPr indent="0" lvl="0" marL="0" rtl="0" algn="l">
                        <a:spcBef>
                          <a:spcPts val="0"/>
                        </a:spcBef>
                        <a:spcAft>
                          <a:spcPts val="1000"/>
                        </a:spcAft>
                        <a:buNone/>
                      </a:pPr>
                      <a:r>
                        <a:rPr lang="en-US" sz="2600">
                          <a:solidFill>
                            <a:schemeClr val="dk1"/>
                          </a:solidFill>
                          <a:latin typeface="Montserrat"/>
                          <a:ea typeface="Montserrat"/>
                          <a:cs typeface="Montserrat"/>
                          <a:sym typeface="Montserrat"/>
                        </a:rPr>
                        <a:t>Allow </a:t>
                      </a:r>
                      <a:r>
                        <a:rPr b="1" lang="en-US" sz="2600">
                          <a:solidFill>
                            <a:schemeClr val="accent5"/>
                          </a:solidFill>
                          <a:latin typeface="Montserrat"/>
                          <a:ea typeface="Montserrat"/>
                          <a:cs typeface="Montserrat"/>
                          <a:sym typeface="Montserrat"/>
                        </a:rPr>
                        <a:t>opportunities for deeper learning</a:t>
                      </a:r>
                      <a:r>
                        <a:rPr lang="en-US" sz="2600">
                          <a:solidFill>
                            <a:schemeClr val="dk1"/>
                          </a:solidFill>
                          <a:latin typeface="Montserrat"/>
                          <a:ea typeface="Montserrat"/>
                          <a:cs typeface="Montserrat"/>
                          <a:sym typeface="Montserrat"/>
                        </a:rPr>
                        <a:t> in </a:t>
                      </a:r>
                      <a:r>
                        <a:rPr b="1" lang="en-US" sz="2600">
                          <a:solidFill>
                            <a:schemeClr val="accent6"/>
                          </a:solidFill>
                          <a:latin typeface="Montserrat"/>
                          <a:ea typeface="Montserrat"/>
                          <a:cs typeface="Montserrat"/>
                          <a:sym typeface="Montserrat"/>
                        </a:rPr>
                        <a:t>all content areas</a:t>
                      </a:r>
                      <a:r>
                        <a:rPr lang="en-US" sz="2600">
                          <a:solidFill>
                            <a:schemeClr val="dk1"/>
                          </a:solidFill>
                          <a:latin typeface="Montserrat"/>
                          <a:ea typeface="Montserrat"/>
                          <a:cs typeface="Montserrat"/>
                          <a:sym typeface="Montserrat"/>
                        </a:rPr>
                        <a:t> </a:t>
                      </a:r>
                      <a:endParaRPr b="1" sz="2600">
                        <a:solidFill>
                          <a:schemeClr val="accent3"/>
                        </a:solidFill>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2600">
                        <a:latin typeface="Montserrat"/>
                        <a:ea typeface="Montserrat"/>
                        <a:cs typeface="Montserrat"/>
                        <a:sym typeface="Montserrat"/>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666" name="Google Shape;666;p103"/>
          <p:cNvSpPr/>
          <p:nvPr/>
        </p:nvSpPr>
        <p:spPr>
          <a:xfrm>
            <a:off x="10004488" y="793475"/>
            <a:ext cx="901800" cy="878400"/>
          </a:xfrm>
          <a:prstGeom prst="ellipse">
            <a:avLst/>
          </a:prstGeom>
          <a:solidFill>
            <a:schemeClr val="accent5"/>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67" name="Google Shape;667;p103"/>
          <p:cNvPicPr preferRelativeResize="0"/>
          <p:nvPr/>
        </p:nvPicPr>
        <p:blipFill>
          <a:blip r:embed="rId3">
            <a:alphaModFix/>
          </a:blip>
          <a:stretch>
            <a:fillRect/>
          </a:stretch>
        </p:blipFill>
        <p:spPr>
          <a:xfrm>
            <a:off x="10149527" y="921942"/>
            <a:ext cx="612001" cy="595785"/>
          </a:xfrm>
          <a:prstGeom prst="rect">
            <a:avLst/>
          </a:prstGeom>
          <a:noFill/>
          <a:ln>
            <a:noFill/>
          </a:ln>
        </p:spPr>
      </p:pic>
      <p:sp>
        <p:nvSpPr>
          <p:cNvPr id="668" name="Google Shape;668;p103"/>
          <p:cNvSpPr/>
          <p:nvPr/>
        </p:nvSpPr>
        <p:spPr>
          <a:xfrm>
            <a:off x="8605775" y="1982755"/>
            <a:ext cx="884100" cy="881700"/>
          </a:xfrm>
          <a:prstGeom prst="ellipse">
            <a:avLst/>
          </a:prstGeom>
          <a:solidFill>
            <a:schemeClr val="accent3"/>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69" name="Google Shape;669;p103"/>
          <p:cNvPicPr preferRelativeResize="0"/>
          <p:nvPr/>
        </p:nvPicPr>
        <p:blipFill>
          <a:blip r:embed="rId4">
            <a:alphaModFix/>
          </a:blip>
          <a:stretch>
            <a:fillRect/>
          </a:stretch>
        </p:blipFill>
        <p:spPr>
          <a:xfrm>
            <a:off x="8626524" y="1946599"/>
            <a:ext cx="842634" cy="843540"/>
          </a:xfrm>
          <a:prstGeom prst="rect">
            <a:avLst/>
          </a:prstGeom>
          <a:noFill/>
          <a:ln>
            <a:noFill/>
          </a:ln>
        </p:spPr>
      </p:pic>
      <p:sp>
        <p:nvSpPr>
          <p:cNvPr id="670" name="Google Shape;670;p103"/>
          <p:cNvSpPr/>
          <p:nvPr/>
        </p:nvSpPr>
        <p:spPr>
          <a:xfrm>
            <a:off x="10004613" y="3107091"/>
            <a:ext cx="901800" cy="917700"/>
          </a:xfrm>
          <a:prstGeom prst="ellipse">
            <a:avLst/>
          </a:prstGeom>
          <a:solidFill>
            <a:srgbClr val="B7B7B7"/>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1" name="Google Shape;671;p103"/>
          <p:cNvPicPr preferRelativeResize="0"/>
          <p:nvPr/>
        </p:nvPicPr>
        <p:blipFill>
          <a:blip r:embed="rId5">
            <a:alphaModFix/>
          </a:blip>
          <a:stretch>
            <a:fillRect/>
          </a:stretch>
        </p:blipFill>
        <p:spPr>
          <a:xfrm>
            <a:off x="10149553" y="3253520"/>
            <a:ext cx="611559" cy="624561"/>
          </a:xfrm>
          <a:prstGeom prst="rect">
            <a:avLst/>
          </a:prstGeom>
          <a:noFill/>
          <a:ln>
            <a:noFill/>
          </a:ln>
        </p:spPr>
      </p:pic>
      <p:sp>
        <p:nvSpPr>
          <p:cNvPr id="672" name="Google Shape;672;p103"/>
          <p:cNvSpPr/>
          <p:nvPr/>
        </p:nvSpPr>
        <p:spPr>
          <a:xfrm>
            <a:off x="10021825" y="5592050"/>
            <a:ext cx="867000" cy="918000"/>
          </a:xfrm>
          <a:prstGeom prst="ellipse">
            <a:avLst/>
          </a:prstGeom>
          <a:solidFill>
            <a:schemeClr val="accent5"/>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3" name="Google Shape;673;p103"/>
          <p:cNvPicPr preferRelativeResize="0"/>
          <p:nvPr/>
        </p:nvPicPr>
        <p:blipFill>
          <a:blip r:embed="rId3">
            <a:alphaModFix/>
          </a:blip>
          <a:stretch>
            <a:fillRect/>
          </a:stretch>
        </p:blipFill>
        <p:spPr>
          <a:xfrm>
            <a:off x="10161226" y="5726313"/>
            <a:ext cx="588212" cy="622666"/>
          </a:xfrm>
          <a:prstGeom prst="rect">
            <a:avLst/>
          </a:prstGeom>
          <a:noFill/>
          <a:ln>
            <a:noFill/>
          </a:ln>
        </p:spPr>
      </p:pic>
      <p:sp>
        <p:nvSpPr>
          <p:cNvPr id="674" name="Google Shape;674;p103"/>
          <p:cNvSpPr/>
          <p:nvPr/>
        </p:nvSpPr>
        <p:spPr>
          <a:xfrm>
            <a:off x="8596125" y="3179637"/>
            <a:ext cx="901800" cy="918000"/>
          </a:xfrm>
          <a:prstGeom prst="ellipse">
            <a:avLst/>
          </a:prstGeom>
          <a:solidFill>
            <a:srgbClr val="66666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5" name="Google Shape;675;p103"/>
          <p:cNvPicPr preferRelativeResize="0"/>
          <p:nvPr/>
        </p:nvPicPr>
        <p:blipFill>
          <a:blip r:embed="rId6">
            <a:alphaModFix/>
          </a:blip>
          <a:stretch>
            <a:fillRect/>
          </a:stretch>
        </p:blipFill>
        <p:spPr>
          <a:xfrm>
            <a:off x="8702016" y="3302628"/>
            <a:ext cx="689873" cy="672460"/>
          </a:xfrm>
          <a:prstGeom prst="rect">
            <a:avLst/>
          </a:prstGeom>
          <a:noFill/>
          <a:ln>
            <a:noFill/>
          </a:ln>
        </p:spPr>
      </p:pic>
      <p:sp>
        <p:nvSpPr>
          <p:cNvPr id="676" name="Google Shape;676;p103"/>
          <p:cNvSpPr/>
          <p:nvPr/>
        </p:nvSpPr>
        <p:spPr>
          <a:xfrm>
            <a:off x="8613462" y="5646035"/>
            <a:ext cx="867000" cy="878400"/>
          </a:xfrm>
          <a:prstGeom prst="ellipse">
            <a:avLst/>
          </a:prstGeom>
          <a:solidFill>
            <a:schemeClr val="accent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7" name="Google Shape;677;p103"/>
          <p:cNvPicPr preferRelativeResize="0"/>
          <p:nvPr/>
        </p:nvPicPr>
        <p:blipFill>
          <a:blip r:embed="rId7">
            <a:alphaModFix/>
          </a:blip>
          <a:stretch>
            <a:fillRect/>
          </a:stretch>
        </p:blipFill>
        <p:spPr>
          <a:xfrm>
            <a:off x="8687115" y="5753852"/>
            <a:ext cx="719733" cy="732036"/>
          </a:xfrm>
          <a:prstGeom prst="rect">
            <a:avLst/>
          </a:prstGeom>
          <a:noFill/>
          <a:ln>
            <a:noFill/>
          </a:ln>
        </p:spPr>
      </p:pic>
      <p:sp>
        <p:nvSpPr>
          <p:cNvPr id="678" name="Google Shape;678;p103"/>
          <p:cNvSpPr/>
          <p:nvPr/>
        </p:nvSpPr>
        <p:spPr>
          <a:xfrm>
            <a:off x="8605316" y="4412813"/>
            <a:ext cx="884100" cy="918000"/>
          </a:xfrm>
          <a:prstGeom prst="ellipse">
            <a:avLst/>
          </a:prstGeom>
          <a:solidFill>
            <a:schemeClr val="accent4"/>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9" name="Google Shape;679;p103"/>
          <p:cNvPicPr preferRelativeResize="0"/>
          <p:nvPr/>
        </p:nvPicPr>
        <p:blipFill>
          <a:blip r:embed="rId8">
            <a:alphaModFix/>
          </a:blip>
          <a:stretch>
            <a:fillRect/>
          </a:stretch>
        </p:blipFill>
        <p:spPr>
          <a:xfrm>
            <a:off x="8656774" y="4466016"/>
            <a:ext cx="786549" cy="752694"/>
          </a:xfrm>
          <a:prstGeom prst="rect">
            <a:avLst/>
          </a:prstGeom>
          <a:noFill/>
          <a:ln>
            <a:noFill/>
          </a:ln>
        </p:spPr>
      </p:pic>
      <p:sp>
        <p:nvSpPr>
          <p:cNvPr id="680" name="Google Shape;680;p103"/>
          <p:cNvSpPr/>
          <p:nvPr/>
        </p:nvSpPr>
        <p:spPr>
          <a:xfrm>
            <a:off x="8596300" y="773966"/>
            <a:ext cx="901800" cy="917700"/>
          </a:xfrm>
          <a:prstGeom prst="ellipse">
            <a:avLst/>
          </a:prstGeom>
          <a:solidFill>
            <a:srgbClr val="B7B7B7"/>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81" name="Google Shape;681;p103"/>
          <p:cNvPicPr preferRelativeResize="0"/>
          <p:nvPr/>
        </p:nvPicPr>
        <p:blipFill>
          <a:blip r:embed="rId5">
            <a:alphaModFix/>
          </a:blip>
          <a:stretch>
            <a:fillRect/>
          </a:stretch>
        </p:blipFill>
        <p:spPr>
          <a:xfrm>
            <a:off x="8741240" y="920395"/>
            <a:ext cx="611559" cy="62456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04"/>
          <p:cNvSpPr txBox="1"/>
          <p:nvPr>
            <p:ph type="title"/>
          </p:nvPr>
        </p:nvSpPr>
        <p:spPr>
          <a:xfrm>
            <a:off x="347850" y="99398"/>
            <a:ext cx="12192000" cy="85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Open Sans"/>
              <a:buNone/>
            </a:pPr>
            <a:r>
              <a:rPr lang="en-US" sz="5700"/>
              <a:t>Proposed High School Schedule</a:t>
            </a:r>
            <a:endParaRPr sz="5700"/>
          </a:p>
        </p:txBody>
      </p:sp>
      <p:pic>
        <p:nvPicPr>
          <p:cNvPr id="687" name="Google Shape;687;p104"/>
          <p:cNvPicPr preferRelativeResize="0"/>
          <p:nvPr/>
        </p:nvPicPr>
        <p:blipFill>
          <a:blip r:embed="rId3">
            <a:alphaModFix/>
          </a:blip>
          <a:stretch>
            <a:fillRect/>
          </a:stretch>
        </p:blipFill>
        <p:spPr>
          <a:xfrm>
            <a:off x="866025" y="1109175"/>
            <a:ext cx="10103250" cy="5502725"/>
          </a:xfrm>
          <a:prstGeom prst="rect">
            <a:avLst/>
          </a:prstGeom>
          <a:noFill/>
          <a:ln cap="flat" cmpd="sng" w="76200">
            <a:solidFill>
              <a:schemeClr val="dk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105"/>
          <p:cNvSpPr txBox="1"/>
          <p:nvPr/>
        </p:nvSpPr>
        <p:spPr>
          <a:xfrm>
            <a:off x="1162825" y="2839902"/>
            <a:ext cx="8916900" cy="179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3800">
                <a:solidFill>
                  <a:srgbClr val="595959"/>
                </a:solidFill>
                <a:latin typeface="Montserrat"/>
                <a:ea typeface="Montserrat"/>
                <a:cs typeface="Montserrat"/>
                <a:sym typeface="Montserrat"/>
              </a:rPr>
              <a:t>of courses at the </a:t>
            </a:r>
            <a:r>
              <a:rPr b="1" lang="en-US" sz="3800">
                <a:solidFill>
                  <a:schemeClr val="accent4"/>
                </a:solidFill>
                <a:latin typeface="Montserrat"/>
                <a:ea typeface="Montserrat"/>
                <a:cs typeface="Montserrat"/>
                <a:sym typeface="Montserrat"/>
              </a:rPr>
              <a:t>University of Illinois, Urbana-Champaign</a:t>
            </a:r>
            <a:r>
              <a:rPr lang="en-US" sz="3800">
                <a:solidFill>
                  <a:srgbClr val="595959"/>
                </a:solidFill>
                <a:latin typeface="Montserrat"/>
                <a:ea typeface="Montserrat"/>
                <a:cs typeface="Montserrat"/>
                <a:sym typeface="Montserrat"/>
              </a:rPr>
              <a:t> are longer than 50 minutes</a:t>
            </a:r>
            <a:endParaRPr sz="3800">
              <a:solidFill>
                <a:srgbClr val="595959"/>
              </a:solidFill>
              <a:latin typeface="Montserrat"/>
              <a:ea typeface="Montserrat"/>
              <a:cs typeface="Montserrat"/>
              <a:sym typeface="Montserrat"/>
            </a:endParaRPr>
          </a:p>
          <a:p>
            <a:pPr indent="0" lvl="0" marL="457200" rtl="0" algn="ctr">
              <a:lnSpc>
                <a:spcPct val="115000"/>
              </a:lnSpc>
              <a:spcBef>
                <a:spcPts val="0"/>
              </a:spcBef>
              <a:spcAft>
                <a:spcPts val="0"/>
              </a:spcAft>
              <a:buNone/>
            </a:pPr>
            <a:r>
              <a:t/>
            </a:r>
            <a:endParaRPr sz="3800">
              <a:solidFill>
                <a:srgbClr val="595959"/>
              </a:solidFill>
              <a:latin typeface="Montserrat"/>
              <a:ea typeface="Montserrat"/>
              <a:cs typeface="Montserrat"/>
              <a:sym typeface="Montserrat"/>
            </a:endParaRPr>
          </a:p>
          <a:p>
            <a:pPr indent="0" lvl="0" marL="0" rtl="0" algn="ctr">
              <a:lnSpc>
                <a:spcPct val="115000"/>
              </a:lnSpc>
              <a:spcBef>
                <a:spcPts val="0"/>
              </a:spcBef>
              <a:spcAft>
                <a:spcPts val="0"/>
              </a:spcAft>
              <a:buNone/>
            </a:pPr>
            <a:r>
              <a:rPr i="1" lang="en-US" sz="3800">
                <a:solidFill>
                  <a:schemeClr val="accent3"/>
                </a:solidFill>
                <a:latin typeface="Montserrat"/>
                <a:ea typeface="Montserrat"/>
                <a:cs typeface="Montserrat"/>
                <a:sym typeface="Montserrat"/>
              </a:rPr>
              <a:t>Most are 80-180 minutes.</a:t>
            </a:r>
            <a:endParaRPr i="1" sz="3800">
              <a:solidFill>
                <a:schemeClr val="accent3"/>
              </a:solidFill>
              <a:latin typeface="Montserrat"/>
              <a:ea typeface="Montserrat"/>
              <a:cs typeface="Montserrat"/>
              <a:sym typeface="Montserrat"/>
            </a:endParaRPr>
          </a:p>
        </p:txBody>
      </p:sp>
      <p:sp>
        <p:nvSpPr>
          <p:cNvPr id="693" name="Google Shape;693;p105"/>
          <p:cNvSpPr txBox="1"/>
          <p:nvPr/>
        </p:nvSpPr>
        <p:spPr>
          <a:xfrm>
            <a:off x="3016130" y="600251"/>
            <a:ext cx="5282700" cy="2308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3800">
                <a:solidFill>
                  <a:schemeClr val="accent5"/>
                </a:solidFill>
                <a:latin typeface="Oswald"/>
                <a:ea typeface="Oswald"/>
                <a:cs typeface="Oswald"/>
                <a:sym typeface="Oswald"/>
              </a:rPr>
              <a:t>77</a:t>
            </a:r>
            <a:r>
              <a:rPr b="1" lang="en-US" sz="13800">
                <a:solidFill>
                  <a:schemeClr val="accent5"/>
                </a:solidFill>
                <a:latin typeface="Oswald"/>
                <a:ea typeface="Oswald"/>
                <a:cs typeface="Oswald"/>
                <a:sym typeface="Oswald"/>
              </a:rPr>
              <a:t>%</a:t>
            </a:r>
            <a:r>
              <a:rPr b="1" lang="en-US" sz="8100">
                <a:solidFill>
                  <a:schemeClr val="accent5"/>
                </a:solidFill>
                <a:latin typeface="Oswald"/>
                <a:ea typeface="Oswald"/>
                <a:cs typeface="Oswald"/>
                <a:sym typeface="Oswald"/>
              </a:rPr>
              <a:t> </a:t>
            </a:r>
            <a:endParaRPr b="1" sz="7500">
              <a:solidFill>
                <a:schemeClr val="accent5"/>
              </a:solidFill>
              <a:latin typeface="Oswald"/>
              <a:ea typeface="Oswald"/>
              <a:cs typeface="Oswald"/>
              <a:sym typeface="Oswa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106"/>
          <p:cNvSpPr txBox="1"/>
          <p:nvPr>
            <p:ph type="title"/>
          </p:nvPr>
        </p:nvSpPr>
        <p:spPr>
          <a:xfrm>
            <a:off x="241200" y="148100"/>
            <a:ext cx="11709600" cy="154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a:t>Proposed Structural Changes</a:t>
            </a:r>
            <a:endParaRPr/>
          </a:p>
        </p:txBody>
      </p:sp>
      <p:sp>
        <p:nvSpPr>
          <p:cNvPr id="699" name="Google Shape;699;p106"/>
          <p:cNvSpPr txBox="1"/>
          <p:nvPr/>
        </p:nvSpPr>
        <p:spPr>
          <a:xfrm>
            <a:off x="932125" y="838200"/>
            <a:ext cx="107424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900">
                <a:solidFill>
                  <a:schemeClr val="accent5"/>
                </a:solidFill>
                <a:latin typeface="Caveat Brush"/>
                <a:ea typeface="Caveat Brush"/>
                <a:cs typeface="Caveat Brush"/>
                <a:sym typeface="Caveat Brush"/>
              </a:rPr>
              <a:t>Structures alone aren’t innovative, but </a:t>
            </a:r>
            <a:r>
              <a:rPr lang="en-US" sz="2900">
                <a:solidFill>
                  <a:schemeClr val="accent3"/>
                </a:solidFill>
                <a:latin typeface="Caveat Brush"/>
                <a:ea typeface="Caveat Brush"/>
                <a:cs typeface="Caveat Brush"/>
                <a:sym typeface="Caveat Brush"/>
              </a:rPr>
              <a:t>they allow us to innovate and iterate.</a:t>
            </a:r>
            <a:r>
              <a:rPr lang="en-US" sz="2900">
                <a:solidFill>
                  <a:schemeClr val="accent5"/>
                </a:solidFill>
                <a:latin typeface="Caveat Brush"/>
                <a:ea typeface="Caveat Brush"/>
                <a:cs typeface="Caveat Brush"/>
                <a:sym typeface="Caveat Brush"/>
              </a:rPr>
              <a:t> </a:t>
            </a:r>
            <a:endParaRPr sz="2900">
              <a:solidFill>
                <a:schemeClr val="accent5"/>
              </a:solidFill>
              <a:latin typeface="Caveat Brush"/>
              <a:ea typeface="Caveat Brush"/>
              <a:cs typeface="Caveat Brush"/>
              <a:sym typeface="Caveat Brush"/>
            </a:endParaRPr>
          </a:p>
        </p:txBody>
      </p:sp>
      <p:sp>
        <p:nvSpPr>
          <p:cNvPr id="700" name="Google Shape;700;p106"/>
          <p:cNvSpPr txBox="1"/>
          <p:nvPr>
            <p:ph idx="1" type="body"/>
          </p:nvPr>
        </p:nvSpPr>
        <p:spPr>
          <a:xfrm>
            <a:off x="604350" y="1571625"/>
            <a:ext cx="10983300" cy="4929300"/>
          </a:xfrm>
          <a:prstGeom prst="rect">
            <a:avLst/>
          </a:prstGeom>
          <a:noFill/>
          <a:ln>
            <a:noFill/>
          </a:ln>
        </p:spPr>
        <p:txBody>
          <a:bodyPr anchorCtr="0" anchor="t" bIns="45700" lIns="91425" spcFirstLastPara="1" rIns="91425" wrap="square" tIns="45700">
            <a:noAutofit/>
          </a:bodyPr>
          <a:lstStyle/>
          <a:p>
            <a:pPr indent="-373380" lvl="0" marL="457200" rtl="0" algn="l">
              <a:lnSpc>
                <a:spcPct val="115000"/>
              </a:lnSpc>
              <a:spcBef>
                <a:spcPts val="0"/>
              </a:spcBef>
              <a:spcAft>
                <a:spcPts val="0"/>
              </a:spcAft>
              <a:buSzPts val="2280"/>
              <a:buChar char="➔"/>
            </a:pPr>
            <a:r>
              <a:rPr lang="en-US" sz="2280">
                <a:latin typeface="Montserrat"/>
                <a:ea typeface="Montserrat"/>
                <a:cs typeface="Montserrat"/>
                <a:sym typeface="Montserrat"/>
              </a:rPr>
              <a:t>Shift to a </a:t>
            </a:r>
            <a:r>
              <a:rPr b="1" i="1" lang="en-US" sz="2280">
                <a:latin typeface="Montserrat"/>
                <a:ea typeface="Montserrat"/>
                <a:cs typeface="Montserrat"/>
                <a:sym typeface="Montserrat"/>
              </a:rPr>
              <a:t>staggered school day</a:t>
            </a:r>
            <a:endParaRPr b="1" i="1" sz="2280">
              <a:latin typeface="Montserrat"/>
              <a:ea typeface="Montserrat"/>
              <a:cs typeface="Montserrat"/>
              <a:sym typeface="Montserrat"/>
            </a:endParaRPr>
          </a:p>
          <a:p>
            <a:pPr indent="-373380" lvl="0" marL="457200" rtl="0" algn="l">
              <a:lnSpc>
                <a:spcPct val="115000"/>
              </a:lnSpc>
              <a:spcBef>
                <a:spcPts val="0"/>
              </a:spcBef>
              <a:spcAft>
                <a:spcPts val="0"/>
              </a:spcAft>
              <a:buSzPts val="2280"/>
              <a:buChar char="➔"/>
            </a:pPr>
            <a:r>
              <a:rPr lang="en-US" sz="2280">
                <a:latin typeface="Montserrat"/>
                <a:ea typeface="Montserrat"/>
                <a:cs typeface="Montserrat"/>
                <a:sym typeface="Montserrat"/>
              </a:rPr>
              <a:t>Add </a:t>
            </a:r>
            <a:r>
              <a:rPr b="1" i="1" lang="en-US" sz="2280">
                <a:latin typeface="Montserrat"/>
                <a:ea typeface="Montserrat"/>
                <a:cs typeface="Montserrat"/>
                <a:sym typeface="Montserrat"/>
              </a:rPr>
              <a:t>15 minutes to the Elementary </a:t>
            </a:r>
            <a:r>
              <a:rPr lang="en-US" sz="2280">
                <a:latin typeface="Montserrat"/>
                <a:ea typeface="Montserrat"/>
                <a:cs typeface="Montserrat"/>
                <a:sym typeface="Montserrat"/>
              </a:rPr>
              <a:t>day </a:t>
            </a:r>
            <a:endParaRPr sz="2280">
              <a:latin typeface="Montserrat"/>
              <a:ea typeface="Montserrat"/>
              <a:cs typeface="Montserrat"/>
              <a:sym typeface="Montserrat"/>
            </a:endParaRPr>
          </a:p>
          <a:p>
            <a:pPr indent="-373380" lvl="0" marL="457200" rtl="0" algn="l">
              <a:lnSpc>
                <a:spcPct val="115000"/>
              </a:lnSpc>
              <a:spcBef>
                <a:spcPts val="0"/>
              </a:spcBef>
              <a:spcAft>
                <a:spcPts val="0"/>
              </a:spcAft>
              <a:buSzPts val="2280"/>
              <a:buChar char="➔"/>
            </a:pPr>
            <a:r>
              <a:rPr lang="en-US" sz="2280">
                <a:latin typeface="Montserrat"/>
                <a:ea typeface="Montserrat"/>
                <a:cs typeface="Montserrat"/>
                <a:sym typeface="Montserrat"/>
              </a:rPr>
              <a:t>Shift </a:t>
            </a:r>
            <a:r>
              <a:rPr b="1" i="1" lang="en-US" sz="2280">
                <a:latin typeface="Montserrat"/>
                <a:ea typeface="Montserrat"/>
                <a:cs typeface="Montserrat"/>
                <a:sym typeface="Montserrat"/>
              </a:rPr>
              <a:t>MS </a:t>
            </a:r>
            <a:r>
              <a:rPr b="1" i="1" lang="en-US" sz="2280">
                <a:latin typeface="Montserrat"/>
                <a:ea typeface="Montserrat"/>
                <a:cs typeface="Montserrat"/>
                <a:sym typeface="Montserrat"/>
              </a:rPr>
              <a:t>and HS to later start times</a:t>
            </a:r>
            <a:r>
              <a:rPr lang="en-US" sz="2280">
                <a:latin typeface="Montserrat"/>
                <a:ea typeface="Montserrat"/>
                <a:cs typeface="Montserrat"/>
                <a:sym typeface="Montserrat"/>
              </a:rPr>
              <a:t> to address physiological needs of teens </a:t>
            </a:r>
            <a:endParaRPr sz="2280">
              <a:latin typeface="Montserrat"/>
              <a:ea typeface="Montserrat"/>
              <a:cs typeface="Montserrat"/>
              <a:sym typeface="Montserrat"/>
            </a:endParaRPr>
          </a:p>
          <a:p>
            <a:pPr indent="-373380" lvl="0" marL="457200" rtl="0" algn="l">
              <a:lnSpc>
                <a:spcPct val="115000"/>
              </a:lnSpc>
              <a:spcBef>
                <a:spcPts val="0"/>
              </a:spcBef>
              <a:spcAft>
                <a:spcPts val="0"/>
              </a:spcAft>
              <a:buSzPts val="2280"/>
              <a:buChar char="➔"/>
            </a:pPr>
            <a:r>
              <a:rPr lang="en-US" sz="2280">
                <a:latin typeface="Montserrat"/>
                <a:ea typeface="Montserrat"/>
                <a:cs typeface="Montserrat"/>
                <a:sym typeface="Montserrat"/>
              </a:rPr>
              <a:t>Shift </a:t>
            </a:r>
            <a:r>
              <a:rPr b="1" i="1" lang="en-US" sz="2280">
                <a:latin typeface="Montserrat"/>
                <a:ea typeface="Montserrat"/>
                <a:cs typeface="Montserrat"/>
                <a:sym typeface="Montserrat"/>
              </a:rPr>
              <a:t>Elementary to start first and MS to start last </a:t>
            </a:r>
            <a:endParaRPr b="1" i="1" sz="2280">
              <a:latin typeface="Montserrat"/>
              <a:ea typeface="Montserrat"/>
              <a:cs typeface="Montserrat"/>
              <a:sym typeface="Montserrat"/>
            </a:endParaRPr>
          </a:p>
          <a:p>
            <a:pPr indent="-367030" lvl="1" marL="914400" rtl="0" algn="l">
              <a:lnSpc>
                <a:spcPct val="115000"/>
              </a:lnSpc>
              <a:spcBef>
                <a:spcPts val="0"/>
              </a:spcBef>
              <a:spcAft>
                <a:spcPts val="0"/>
              </a:spcAft>
              <a:buSzPts val="2180"/>
              <a:buFont typeface="Montserrat"/>
              <a:buChar char="◆"/>
            </a:pPr>
            <a:r>
              <a:rPr lang="en-US" sz="1979">
                <a:latin typeface="Montserrat"/>
                <a:ea typeface="Montserrat"/>
                <a:cs typeface="Montserrat"/>
                <a:sym typeface="Montserrat"/>
              </a:rPr>
              <a:t>Ensure students arrive to school as close to the start as possible</a:t>
            </a:r>
            <a:r>
              <a:rPr lang="en-US" sz="2280">
                <a:latin typeface="Montserrat"/>
                <a:ea typeface="Montserrat"/>
                <a:cs typeface="Montserrat"/>
                <a:sym typeface="Montserrat"/>
              </a:rPr>
              <a:t> </a:t>
            </a:r>
            <a:endParaRPr sz="2280">
              <a:latin typeface="Montserrat"/>
              <a:ea typeface="Montserrat"/>
              <a:cs typeface="Montserrat"/>
              <a:sym typeface="Montserrat"/>
            </a:endParaRPr>
          </a:p>
          <a:p>
            <a:pPr indent="-373380" lvl="0" marL="457200" rtl="0" algn="l">
              <a:lnSpc>
                <a:spcPct val="115000"/>
              </a:lnSpc>
              <a:spcBef>
                <a:spcPts val="0"/>
              </a:spcBef>
              <a:spcAft>
                <a:spcPts val="0"/>
              </a:spcAft>
              <a:buSzPts val="2280"/>
              <a:buFont typeface="Montserrat"/>
              <a:buChar char="➔"/>
            </a:pPr>
            <a:r>
              <a:rPr lang="en-US" sz="2280">
                <a:latin typeface="Montserrat"/>
                <a:ea typeface="Montserrat"/>
                <a:cs typeface="Montserrat"/>
                <a:sym typeface="Montserrat"/>
              </a:rPr>
              <a:t>Shift to have </a:t>
            </a:r>
            <a:r>
              <a:rPr b="1" lang="en-US" sz="2280">
                <a:latin typeface="Montserrat"/>
                <a:ea typeface="Montserrat"/>
                <a:cs typeface="Montserrat"/>
                <a:sym typeface="Montserrat"/>
              </a:rPr>
              <a:t>no school day </a:t>
            </a:r>
            <a:r>
              <a:rPr lang="en-US" sz="2280">
                <a:latin typeface="Montserrat"/>
                <a:ea typeface="Montserrat"/>
                <a:cs typeface="Montserrat"/>
                <a:sym typeface="Montserrat"/>
              </a:rPr>
              <a:t>start before 7:30 a.m. or end later than 4:00 p.m</a:t>
            </a:r>
            <a:endParaRPr sz="2280">
              <a:latin typeface="Montserrat"/>
              <a:ea typeface="Montserrat"/>
              <a:cs typeface="Montserrat"/>
              <a:sym typeface="Montserrat"/>
            </a:endParaRPr>
          </a:p>
          <a:p>
            <a:pPr indent="-373380" lvl="0" marL="457200" rtl="0" algn="l">
              <a:lnSpc>
                <a:spcPct val="115000"/>
              </a:lnSpc>
              <a:spcBef>
                <a:spcPts val="0"/>
              </a:spcBef>
              <a:spcAft>
                <a:spcPts val="0"/>
              </a:spcAft>
              <a:buSzPts val="2280"/>
              <a:buChar char="➔"/>
            </a:pPr>
            <a:r>
              <a:rPr b="1" i="1" lang="en-US" sz="2280">
                <a:latin typeface="Montserrat"/>
                <a:ea typeface="Montserrat"/>
                <a:cs typeface="Montserrat"/>
                <a:sym typeface="Montserrat"/>
              </a:rPr>
              <a:t>Change schedules</a:t>
            </a:r>
            <a:r>
              <a:rPr lang="en-US" sz="2280">
                <a:latin typeface="Montserrat"/>
                <a:ea typeface="Montserrat"/>
                <a:cs typeface="Montserrat"/>
                <a:sym typeface="Montserrat"/>
              </a:rPr>
              <a:t> to </a:t>
            </a:r>
            <a:endParaRPr sz="2280">
              <a:latin typeface="Montserrat"/>
              <a:ea typeface="Montserrat"/>
              <a:cs typeface="Montserrat"/>
              <a:sym typeface="Montserrat"/>
            </a:endParaRPr>
          </a:p>
          <a:p>
            <a:pPr indent="-354330" lvl="1" marL="914400" rtl="0" algn="l">
              <a:lnSpc>
                <a:spcPct val="115000"/>
              </a:lnSpc>
              <a:spcBef>
                <a:spcPts val="0"/>
              </a:spcBef>
              <a:spcAft>
                <a:spcPts val="0"/>
              </a:spcAft>
              <a:buSzPts val="1980"/>
              <a:buFont typeface="Montserrat"/>
              <a:buChar char="◆"/>
            </a:pPr>
            <a:r>
              <a:rPr lang="en-US" sz="1979">
                <a:latin typeface="Montserrat"/>
                <a:ea typeface="Montserrat"/>
                <a:cs typeface="Montserrat"/>
                <a:sym typeface="Montserrat"/>
              </a:rPr>
              <a:t>Embed individualized support time within the day</a:t>
            </a:r>
            <a:endParaRPr sz="1979">
              <a:latin typeface="Montserrat"/>
              <a:ea typeface="Montserrat"/>
              <a:cs typeface="Montserrat"/>
              <a:sym typeface="Montserrat"/>
            </a:endParaRPr>
          </a:p>
          <a:p>
            <a:pPr indent="-354330" lvl="1" marL="914400" rtl="0" algn="l">
              <a:lnSpc>
                <a:spcPct val="115000"/>
              </a:lnSpc>
              <a:spcBef>
                <a:spcPts val="0"/>
              </a:spcBef>
              <a:spcAft>
                <a:spcPts val="0"/>
              </a:spcAft>
              <a:buSzPts val="1980"/>
              <a:buFont typeface="Montserrat"/>
              <a:buChar char="◆"/>
            </a:pPr>
            <a:r>
              <a:rPr lang="en-US" sz="1979">
                <a:latin typeface="Montserrat"/>
                <a:ea typeface="Montserrat"/>
                <a:cs typeface="Montserrat"/>
                <a:sym typeface="Montserrat"/>
              </a:rPr>
              <a:t>Extend time for MS mathematics</a:t>
            </a:r>
            <a:endParaRPr sz="1979">
              <a:latin typeface="Montserrat"/>
              <a:ea typeface="Montserrat"/>
              <a:cs typeface="Montserrat"/>
              <a:sym typeface="Montserrat"/>
            </a:endParaRPr>
          </a:p>
          <a:p>
            <a:pPr indent="-354330" lvl="1" marL="914400" rtl="0" algn="l">
              <a:lnSpc>
                <a:spcPct val="115000"/>
              </a:lnSpc>
              <a:spcBef>
                <a:spcPts val="0"/>
              </a:spcBef>
              <a:spcAft>
                <a:spcPts val="0"/>
              </a:spcAft>
              <a:buSzPts val="1980"/>
              <a:buFont typeface="Montserrat"/>
              <a:buChar char="◆"/>
            </a:pPr>
            <a:r>
              <a:rPr lang="en-US" sz="1979">
                <a:latin typeface="Montserrat"/>
                <a:ea typeface="Montserrat"/>
                <a:cs typeface="Montserrat"/>
                <a:sym typeface="Montserrat"/>
              </a:rPr>
              <a:t>Ensure opportunities for deeper learning</a:t>
            </a:r>
            <a:endParaRPr sz="1979">
              <a:latin typeface="Montserrat"/>
              <a:ea typeface="Montserrat"/>
              <a:cs typeface="Montserrat"/>
              <a:sym typeface="Montserrat"/>
            </a:endParaRPr>
          </a:p>
          <a:p>
            <a:pPr indent="-354330" lvl="1" marL="914400" rtl="0" algn="l">
              <a:lnSpc>
                <a:spcPct val="115000"/>
              </a:lnSpc>
              <a:spcBef>
                <a:spcPts val="0"/>
              </a:spcBef>
              <a:spcAft>
                <a:spcPts val="0"/>
              </a:spcAft>
              <a:buSzPts val="1980"/>
              <a:buFont typeface="Montserrat"/>
              <a:buChar char="◆"/>
            </a:pPr>
            <a:r>
              <a:rPr lang="en-US" sz="1979">
                <a:latin typeface="Montserrat"/>
                <a:ea typeface="Montserrat"/>
                <a:cs typeface="Montserrat"/>
                <a:sym typeface="Montserrat"/>
              </a:rPr>
              <a:t>Ensure non-instructional time is appropriate to the level</a:t>
            </a:r>
            <a:endParaRPr sz="1979">
              <a:latin typeface="Montserrat"/>
              <a:ea typeface="Montserrat"/>
              <a:cs typeface="Montserrat"/>
              <a:sym typeface="Montserrat"/>
            </a:endParaRPr>
          </a:p>
          <a:p>
            <a:pPr indent="0" lvl="0" marL="0" rtl="0" algn="l">
              <a:lnSpc>
                <a:spcPct val="115000"/>
              </a:lnSpc>
              <a:spcBef>
                <a:spcPts val="0"/>
              </a:spcBef>
              <a:spcAft>
                <a:spcPts val="0"/>
              </a:spcAft>
              <a:buNone/>
            </a:pPr>
            <a:r>
              <a:t/>
            </a:r>
            <a:endParaRPr sz="2280">
              <a:latin typeface="Montserrat"/>
              <a:ea typeface="Montserrat"/>
              <a:cs typeface="Montserrat"/>
              <a:sym typeface="Montserrat"/>
            </a:endParaRPr>
          </a:p>
          <a:p>
            <a:pPr indent="0" lvl="0" marL="457200" rtl="0" algn="l">
              <a:lnSpc>
                <a:spcPct val="90000"/>
              </a:lnSpc>
              <a:spcBef>
                <a:spcPts val="0"/>
              </a:spcBef>
              <a:spcAft>
                <a:spcPts val="0"/>
              </a:spcAft>
              <a:buSzPts val="852"/>
              <a:buNone/>
            </a:pPr>
            <a:r>
              <a:t/>
            </a:r>
            <a:endParaRPr sz="1870">
              <a:latin typeface="Montserrat"/>
              <a:ea typeface="Montserrat"/>
              <a:cs typeface="Montserrat"/>
              <a:sym typeface="Montserrat"/>
            </a:endParaRPr>
          </a:p>
        </p:txBody>
      </p:sp>
      <p:sp>
        <p:nvSpPr>
          <p:cNvPr id="701" name="Google Shape;701;p106"/>
          <p:cNvSpPr/>
          <p:nvPr/>
        </p:nvSpPr>
        <p:spPr>
          <a:xfrm>
            <a:off x="-208025" y="-63475"/>
            <a:ext cx="564300" cy="7104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107"/>
          <p:cNvSpPr txBox="1"/>
          <p:nvPr>
            <p:ph type="title"/>
          </p:nvPr>
        </p:nvSpPr>
        <p:spPr>
          <a:xfrm>
            <a:off x="505700" y="517525"/>
            <a:ext cx="3059400" cy="2207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Open Sans"/>
              <a:buNone/>
            </a:pPr>
            <a:r>
              <a:rPr lang="en-US" sz="7000"/>
              <a:t>Next</a:t>
            </a:r>
            <a:r>
              <a:rPr lang="en-US" sz="7000"/>
              <a:t> Steps</a:t>
            </a:r>
            <a:endParaRPr sz="7000"/>
          </a:p>
        </p:txBody>
      </p:sp>
      <p:sp>
        <p:nvSpPr>
          <p:cNvPr id="707" name="Google Shape;707;p107"/>
          <p:cNvSpPr txBox="1"/>
          <p:nvPr>
            <p:ph idx="1" type="body"/>
          </p:nvPr>
        </p:nvSpPr>
        <p:spPr>
          <a:xfrm>
            <a:off x="4664375" y="365125"/>
            <a:ext cx="6689400" cy="6237600"/>
          </a:xfrm>
          <a:prstGeom prst="rect">
            <a:avLst/>
          </a:prstGeom>
          <a:noFill/>
          <a:ln>
            <a:noFill/>
          </a:ln>
        </p:spPr>
        <p:txBody>
          <a:bodyPr anchorCtr="0" anchor="t" bIns="45700" lIns="91425" spcFirstLastPara="1" rIns="91425" wrap="square" tIns="45700">
            <a:normAutofit fontScale="85000" lnSpcReduction="20000"/>
          </a:bodyPr>
          <a:lstStyle/>
          <a:p>
            <a:pPr indent="-391477" lvl="0" marL="457200" rtl="0" algn="l">
              <a:lnSpc>
                <a:spcPct val="115000"/>
              </a:lnSpc>
              <a:spcBef>
                <a:spcPts val="1000"/>
              </a:spcBef>
              <a:spcAft>
                <a:spcPts val="0"/>
              </a:spcAft>
              <a:buClr>
                <a:schemeClr val="accent4"/>
              </a:buClr>
              <a:buSzPct val="100000"/>
              <a:buFont typeface="Montserrat"/>
              <a:buChar char="➔"/>
            </a:pPr>
            <a:r>
              <a:rPr lang="en-US" sz="3017">
                <a:latin typeface="Montserrat"/>
                <a:ea typeface="Montserrat"/>
                <a:cs typeface="Montserrat"/>
                <a:sym typeface="Montserrat"/>
              </a:rPr>
              <a:t>Collect, a</a:t>
            </a:r>
            <a:r>
              <a:rPr lang="en-US" sz="3017">
                <a:latin typeface="Montserrat"/>
                <a:ea typeface="Montserrat"/>
                <a:cs typeface="Montserrat"/>
                <a:sym typeface="Montserrat"/>
              </a:rPr>
              <a:t>nalyze, &amp; consider feedback</a:t>
            </a:r>
            <a:endParaRPr sz="1367">
              <a:latin typeface="Montserrat"/>
              <a:ea typeface="Montserrat"/>
              <a:cs typeface="Montserrat"/>
              <a:sym typeface="Montserrat"/>
            </a:endParaRPr>
          </a:p>
          <a:p>
            <a:pPr indent="-391477" lvl="0" marL="457200" rtl="0" algn="l">
              <a:lnSpc>
                <a:spcPct val="115000"/>
              </a:lnSpc>
              <a:spcBef>
                <a:spcPts val="1000"/>
              </a:spcBef>
              <a:spcAft>
                <a:spcPts val="0"/>
              </a:spcAft>
              <a:buClr>
                <a:schemeClr val="accent4"/>
              </a:buClr>
              <a:buSzPct val="100000"/>
              <a:buFont typeface="Montserrat"/>
              <a:buChar char="➔"/>
            </a:pPr>
            <a:r>
              <a:rPr lang="en-US" sz="3017">
                <a:latin typeface="Montserrat"/>
                <a:ea typeface="Montserrat"/>
                <a:cs typeface="Montserrat"/>
                <a:sym typeface="Montserrat"/>
              </a:rPr>
              <a:t>Continue ongoing professional learning for staff </a:t>
            </a:r>
            <a:endParaRPr sz="3017">
              <a:latin typeface="Montserrat"/>
              <a:ea typeface="Montserrat"/>
              <a:cs typeface="Montserrat"/>
              <a:sym typeface="Montserrat"/>
            </a:endParaRPr>
          </a:p>
          <a:p>
            <a:pPr indent="-391477" lvl="0" marL="457200" rtl="0" algn="l">
              <a:lnSpc>
                <a:spcPct val="115000"/>
              </a:lnSpc>
              <a:spcBef>
                <a:spcPts val="1000"/>
              </a:spcBef>
              <a:spcAft>
                <a:spcPts val="0"/>
              </a:spcAft>
              <a:buClr>
                <a:schemeClr val="accent4"/>
              </a:buClr>
              <a:buSzPct val="100000"/>
              <a:buFont typeface="Montserrat"/>
              <a:buChar char="➔"/>
            </a:pPr>
            <a:r>
              <a:rPr lang="en-US" sz="3017">
                <a:latin typeface="Montserrat"/>
                <a:ea typeface="Montserrat"/>
                <a:cs typeface="Montserrat"/>
                <a:sym typeface="Montserrat"/>
              </a:rPr>
              <a:t>Plan for implementation </a:t>
            </a:r>
            <a:endParaRPr sz="3017">
              <a:latin typeface="Montserrat"/>
              <a:ea typeface="Montserrat"/>
              <a:cs typeface="Montserrat"/>
              <a:sym typeface="Montserrat"/>
            </a:endParaRPr>
          </a:p>
          <a:p>
            <a:pPr indent="-375285" lvl="1" marL="914400" rtl="0" algn="l">
              <a:lnSpc>
                <a:spcPct val="100000"/>
              </a:lnSpc>
              <a:spcBef>
                <a:spcPts val="0"/>
              </a:spcBef>
              <a:spcAft>
                <a:spcPts val="0"/>
              </a:spcAft>
              <a:buSzPct val="100000"/>
              <a:buFont typeface="Montserrat"/>
              <a:buChar char="◆"/>
            </a:pPr>
            <a:r>
              <a:rPr lang="en-US" sz="2717">
                <a:latin typeface="Montserrat"/>
                <a:ea typeface="Montserrat"/>
                <a:cs typeface="Montserrat"/>
                <a:sym typeface="Montserrat"/>
              </a:rPr>
              <a:t>Systems</a:t>
            </a:r>
            <a:endParaRPr sz="2717">
              <a:latin typeface="Montserrat"/>
              <a:ea typeface="Montserrat"/>
              <a:cs typeface="Montserrat"/>
              <a:sym typeface="Montserrat"/>
            </a:endParaRPr>
          </a:p>
          <a:p>
            <a:pPr indent="-368935" lvl="1" marL="914400" rtl="0" algn="l">
              <a:lnSpc>
                <a:spcPct val="100000"/>
              </a:lnSpc>
              <a:spcBef>
                <a:spcPts val="0"/>
              </a:spcBef>
              <a:spcAft>
                <a:spcPts val="0"/>
              </a:spcAft>
              <a:buSzPct val="95670"/>
              <a:buFont typeface="Montserrat"/>
              <a:buChar char="◆"/>
            </a:pPr>
            <a:r>
              <a:rPr lang="en-US" sz="2717">
                <a:latin typeface="Montserrat"/>
                <a:ea typeface="Montserrat"/>
                <a:cs typeface="Montserrat"/>
                <a:sym typeface="Montserrat"/>
              </a:rPr>
              <a:t>Transportation</a:t>
            </a:r>
            <a:r>
              <a:rPr lang="en-US" sz="4217">
                <a:latin typeface="Montserrat"/>
                <a:ea typeface="Montserrat"/>
                <a:cs typeface="Montserrat"/>
                <a:sym typeface="Montserrat"/>
              </a:rPr>
              <a:t> </a:t>
            </a:r>
            <a:endParaRPr sz="3017">
              <a:latin typeface="Montserrat"/>
              <a:ea typeface="Montserrat"/>
              <a:cs typeface="Montserrat"/>
              <a:sym typeface="Montserrat"/>
            </a:endParaRPr>
          </a:p>
          <a:p>
            <a:pPr indent="-391477" lvl="0" marL="457200" rtl="0" algn="l">
              <a:lnSpc>
                <a:spcPct val="115000"/>
              </a:lnSpc>
              <a:spcBef>
                <a:spcPts val="1000"/>
              </a:spcBef>
              <a:spcAft>
                <a:spcPts val="0"/>
              </a:spcAft>
              <a:buClr>
                <a:schemeClr val="accent4"/>
              </a:buClr>
              <a:buSzPct val="100000"/>
              <a:buFont typeface="Montserrat"/>
              <a:buChar char="➔"/>
            </a:pPr>
            <a:r>
              <a:rPr lang="en-US" sz="3017">
                <a:latin typeface="Montserrat"/>
                <a:ea typeface="Montserrat"/>
                <a:cs typeface="Montserrat"/>
                <a:sym typeface="Montserrat"/>
              </a:rPr>
              <a:t>Presentations to the Board of Education</a:t>
            </a:r>
            <a:endParaRPr sz="3017">
              <a:latin typeface="Montserrat"/>
              <a:ea typeface="Montserrat"/>
              <a:cs typeface="Montserrat"/>
              <a:sym typeface="Montserrat"/>
            </a:endParaRPr>
          </a:p>
          <a:p>
            <a:pPr indent="-391477" lvl="1" marL="914400" rtl="0" algn="l">
              <a:lnSpc>
                <a:spcPct val="115000"/>
              </a:lnSpc>
              <a:spcBef>
                <a:spcPts val="1000"/>
              </a:spcBef>
              <a:spcAft>
                <a:spcPts val="0"/>
              </a:spcAft>
              <a:buSzPct val="100000"/>
              <a:buFont typeface="Arial"/>
              <a:buChar char="◆"/>
            </a:pPr>
            <a:r>
              <a:rPr lang="en-US" sz="3017">
                <a:latin typeface="Montserrat"/>
                <a:ea typeface="Montserrat"/>
                <a:cs typeface="Montserrat"/>
                <a:sym typeface="Montserrat"/>
              </a:rPr>
              <a:t>January 21st: </a:t>
            </a:r>
            <a:r>
              <a:rPr b="1" i="1" lang="en-US" sz="3017">
                <a:solidFill>
                  <a:schemeClr val="accent5"/>
                </a:solidFill>
                <a:latin typeface="Montserrat"/>
                <a:ea typeface="Montserrat"/>
                <a:cs typeface="Montserrat"/>
                <a:sym typeface="Montserrat"/>
              </a:rPr>
              <a:t>Why Innovate</a:t>
            </a:r>
            <a:endParaRPr b="1" i="1" sz="3017">
              <a:solidFill>
                <a:schemeClr val="accent5"/>
              </a:solidFill>
              <a:latin typeface="Montserrat"/>
              <a:ea typeface="Montserrat"/>
              <a:cs typeface="Montserrat"/>
              <a:sym typeface="Montserrat"/>
            </a:endParaRPr>
          </a:p>
          <a:p>
            <a:pPr indent="-391477" lvl="1" marL="914400" rtl="0" algn="l">
              <a:lnSpc>
                <a:spcPct val="115000"/>
              </a:lnSpc>
              <a:spcBef>
                <a:spcPts val="1000"/>
              </a:spcBef>
              <a:spcAft>
                <a:spcPts val="0"/>
              </a:spcAft>
              <a:buSzPct val="100000"/>
              <a:buFont typeface="Arial"/>
              <a:buChar char="◆"/>
            </a:pPr>
            <a:r>
              <a:rPr lang="en-US" sz="3017">
                <a:latin typeface="Montserrat"/>
                <a:ea typeface="Montserrat"/>
                <a:cs typeface="Montserrat"/>
                <a:sym typeface="Montserrat"/>
              </a:rPr>
              <a:t>February 3rd: </a:t>
            </a:r>
            <a:r>
              <a:rPr b="1" i="1" lang="en-US" sz="3017">
                <a:solidFill>
                  <a:schemeClr val="accent1"/>
                </a:solidFill>
                <a:latin typeface="Montserrat"/>
                <a:ea typeface="Montserrat"/>
                <a:cs typeface="Montserrat"/>
                <a:sym typeface="Montserrat"/>
              </a:rPr>
              <a:t>Recommendations </a:t>
            </a:r>
            <a:r>
              <a:rPr b="1" i="1" lang="en-US" sz="3017">
                <a:solidFill>
                  <a:schemeClr val="accent1"/>
                </a:solidFill>
                <a:latin typeface="Montserrat"/>
                <a:ea typeface="Montserrat"/>
                <a:cs typeface="Montserrat"/>
                <a:sym typeface="Montserrat"/>
              </a:rPr>
              <a:t>for Innovating the School Experience</a:t>
            </a:r>
            <a:r>
              <a:rPr b="1" i="1" lang="en-US" sz="3017">
                <a:latin typeface="Montserrat"/>
                <a:ea typeface="Montserrat"/>
                <a:cs typeface="Montserrat"/>
                <a:sym typeface="Montserrat"/>
              </a:rPr>
              <a:t> </a:t>
            </a:r>
            <a:r>
              <a:rPr lang="en-US" sz="3017">
                <a:latin typeface="Montserrat"/>
                <a:ea typeface="Montserrat"/>
                <a:cs typeface="Montserrat"/>
                <a:sym typeface="Montserrat"/>
              </a:rPr>
              <a:t> </a:t>
            </a:r>
            <a:endParaRPr sz="1367">
              <a:latin typeface="Montserrat"/>
              <a:ea typeface="Montserrat"/>
              <a:cs typeface="Montserrat"/>
              <a:sym typeface="Montserrat"/>
            </a:endParaRPr>
          </a:p>
          <a:p>
            <a:pPr indent="-391477" lvl="0" marL="457200" rtl="0" algn="l">
              <a:lnSpc>
                <a:spcPct val="115000"/>
              </a:lnSpc>
              <a:spcBef>
                <a:spcPts val="1000"/>
              </a:spcBef>
              <a:spcAft>
                <a:spcPts val="0"/>
              </a:spcAft>
              <a:buClr>
                <a:schemeClr val="accent4"/>
              </a:buClr>
              <a:buSzPct val="100000"/>
              <a:buFont typeface="Montserrat"/>
              <a:buChar char="➔"/>
            </a:pPr>
            <a:r>
              <a:rPr lang="en-US" sz="3017">
                <a:latin typeface="Montserrat"/>
                <a:ea typeface="Montserrat"/>
                <a:cs typeface="Montserrat"/>
                <a:sym typeface="Montserrat"/>
              </a:rPr>
              <a:t>Collective Bargaining</a:t>
            </a:r>
            <a:endParaRPr sz="3017">
              <a:latin typeface="Montserrat"/>
              <a:ea typeface="Montserrat"/>
              <a:cs typeface="Montserrat"/>
              <a:sym typeface="Montserrat"/>
            </a:endParaRPr>
          </a:p>
          <a:p>
            <a:pPr indent="0" lvl="0" marL="0" rtl="0" algn="l">
              <a:lnSpc>
                <a:spcPct val="115000"/>
              </a:lnSpc>
              <a:spcBef>
                <a:spcPts val="0"/>
              </a:spcBef>
              <a:spcAft>
                <a:spcPts val="0"/>
              </a:spcAft>
              <a:buNone/>
            </a:pPr>
            <a:r>
              <a:t/>
            </a:r>
            <a:endParaRPr sz="4217">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grpSp>
        <p:nvGrpSpPr>
          <p:cNvPr id="712" name="Google Shape;712;p108"/>
          <p:cNvGrpSpPr/>
          <p:nvPr/>
        </p:nvGrpSpPr>
        <p:grpSpPr>
          <a:xfrm>
            <a:off x="9789776" y="613106"/>
            <a:ext cx="786300" cy="762300"/>
            <a:chOff x="10704176" y="613106"/>
            <a:chExt cx="786300" cy="762300"/>
          </a:xfrm>
        </p:grpSpPr>
        <p:sp>
          <p:nvSpPr>
            <p:cNvPr id="713" name="Google Shape;713;p108"/>
            <p:cNvSpPr/>
            <p:nvPr/>
          </p:nvSpPr>
          <p:spPr>
            <a:xfrm>
              <a:off x="10704176" y="613106"/>
              <a:ext cx="786300" cy="7623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white outline of handshake and gears&#10;&#10;Description automatically generated" id="714" name="Google Shape;714;p108"/>
            <p:cNvPicPr preferRelativeResize="0"/>
            <p:nvPr/>
          </p:nvPicPr>
          <p:blipFill rotWithShape="1">
            <a:blip r:embed="rId3">
              <a:alphaModFix/>
            </a:blip>
            <a:srcRect b="0" l="0" r="0" t="0"/>
            <a:stretch/>
          </p:blipFill>
          <p:spPr>
            <a:xfrm>
              <a:off x="10823554" y="750004"/>
              <a:ext cx="567643" cy="513295"/>
            </a:xfrm>
            <a:prstGeom prst="rect">
              <a:avLst/>
            </a:prstGeom>
            <a:noFill/>
            <a:ln>
              <a:noFill/>
            </a:ln>
          </p:spPr>
        </p:pic>
      </p:grpSp>
      <p:grpSp>
        <p:nvGrpSpPr>
          <p:cNvPr id="715" name="Google Shape;715;p108"/>
          <p:cNvGrpSpPr/>
          <p:nvPr/>
        </p:nvGrpSpPr>
        <p:grpSpPr>
          <a:xfrm>
            <a:off x="9789776" y="1830981"/>
            <a:ext cx="786300" cy="762300"/>
            <a:chOff x="10704176" y="1830981"/>
            <a:chExt cx="786300" cy="762300"/>
          </a:xfrm>
        </p:grpSpPr>
        <p:sp>
          <p:nvSpPr>
            <p:cNvPr id="716" name="Google Shape;716;p108"/>
            <p:cNvSpPr/>
            <p:nvPr/>
          </p:nvSpPr>
          <p:spPr>
            <a:xfrm>
              <a:off x="10704176" y="1830981"/>
              <a:ext cx="786300" cy="7623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group of people with arrows around them&#10;&#10;Description automatically generated" id="717" name="Google Shape;717;p108"/>
            <p:cNvPicPr preferRelativeResize="0"/>
            <p:nvPr/>
          </p:nvPicPr>
          <p:blipFill rotWithShape="1">
            <a:blip r:embed="rId4">
              <a:alphaModFix/>
            </a:blip>
            <a:srcRect b="0" l="0" r="0" t="0"/>
            <a:stretch/>
          </p:blipFill>
          <p:spPr>
            <a:xfrm>
              <a:off x="10811434" y="1926204"/>
              <a:ext cx="571723" cy="571723"/>
            </a:xfrm>
            <a:prstGeom prst="rect">
              <a:avLst/>
            </a:prstGeom>
            <a:noFill/>
            <a:ln>
              <a:noFill/>
            </a:ln>
          </p:spPr>
        </p:pic>
      </p:grpSp>
      <p:grpSp>
        <p:nvGrpSpPr>
          <p:cNvPr id="718" name="Google Shape;718;p108"/>
          <p:cNvGrpSpPr/>
          <p:nvPr/>
        </p:nvGrpSpPr>
        <p:grpSpPr>
          <a:xfrm>
            <a:off x="9795977" y="3048856"/>
            <a:ext cx="786300" cy="762300"/>
            <a:chOff x="10710377" y="3048856"/>
            <a:chExt cx="786300" cy="762300"/>
          </a:xfrm>
        </p:grpSpPr>
        <p:sp>
          <p:nvSpPr>
            <p:cNvPr id="719" name="Google Shape;719;p108"/>
            <p:cNvSpPr/>
            <p:nvPr/>
          </p:nvSpPr>
          <p:spPr>
            <a:xfrm>
              <a:off x="10710377" y="3048856"/>
              <a:ext cx="786300" cy="7623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white line drawing of a human head with a brain and gear&#10;&#10;Description automatically generated" id="720" name="Google Shape;720;p108"/>
            <p:cNvPicPr preferRelativeResize="0"/>
            <p:nvPr/>
          </p:nvPicPr>
          <p:blipFill rotWithShape="1">
            <a:blip r:embed="rId5">
              <a:alphaModFix/>
            </a:blip>
            <a:srcRect b="0" l="0" r="0" t="0"/>
            <a:stretch/>
          </p:blipFill>
          <p:spPr>
            <a:xfrm>
              <a:off x="10857401" y="3159782"/>
              <a:ext cx="445831" cy="486361"/>
            </a:xfrm>
            <a:prstGeom prst="rect">
              <a:avLst/>
            </a:prstGeom>
            <a:noFill/>
            <a:ln>
              <a:noFill/>
            </a:ln>
          </p:spPr>
        </p:pic>
      </p:grpSp>
      <p:grpSp>
        <p:nvGrpSpPr>
          <p:cNvPr id="721" name="Google Shape;721;p108"/>
          <p:cNvGrpSpPr/>
          <p:nvPr/>
        </p:nvGrpSpPr>
        <p:grpSpPr>
          <a:xfrm>
            <a:off x="9795977" y="4266731"/>
            <a:ext cx="786300" cy="762300"/>
            <a:chOff x="10710377" y="4266731"/>
            <a:chExt cx="786300" cy="762300"/>
          </a:xfrm>
        </p:grpSpPr>
        <p:sp>
          <p:nvSpPr>
            <p:cNvPr id="722" name="Google Shape;722;p108"/>
            <p:cNvSpPr/>
            <p:nvPr/>
          </p:nvSpPr>
          <p:spPr>
            <a:xfrm>
              <a:off x="10710377" y="4266731"/>
              <a:ext cx="786300" cy="762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white light bulb and a book&#10;&#10;Description automatically generated" id="723" name="Google Shape;723;p108"/>
            <p:cNvPicPr preferRelativeResize="0"/>
            <p:nvPr/>
          </p:nvPicPr>
          <p:blipFill rotWithShape="1">
            <a:blip r:embed="rId6">
              <a:alphaModFix/>
            </a:blip>
            <a:srcRect b="0" l="0" r="0" t="0"/>
            <a:stretch/>
          </p:blipFill>
          <p:spPr>
            <a:xfrm>
              <a:off x="10839260" y="4363250"/>
              <a:ext cx="516072" cy="496645"/>
            </a:xfrm>
            <a:prstGeom prst="rect">
              <a:avLst/>
            </a:prstGeom>
            <a:noFill/>
            <a:ln>
              <a:noFill/>
            </a:ln>
          </p:spPr>
        </p:pic>
      </p:grpSp>
      <p:grpSp>
        <p:nvGrpSpPr>
          <p:cNvPr id="724" name="Google Shape;724;p108"/>
          <p:cNvGrpSpPr/>
          <p:nvPr/>
        </p:nvGrpSpPr>
        <p:grpSpPr>
          <a:xfrm>
            <a:off x="9795977" y="5482582"/>
            <a:ext cx="786300" cy="762300"/>
            <a:chOff x="10710377" y="5482582"/>
            <a:chExt cx="786300" cy="762300"/>
          </a:xfrm>
        </p:grpSpPr>
        <p:sp>
          <p:nvSpPr>
            <p:cNvPr id="725" name="Google Shape;725;p108"/>
            <p:cNvSpPr/>
            <p:nvPr/>
          </p:nvSpPr>
          <p:spPr>
            <a:xfrm>
              <a:off x="10710377" y="5482582"/>
              <a:ext cx="786300" cy="7623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group of hands touching each other&#10;&#10;Description automatically generated" id="726" name="Google Shape;726;p108"/>
            <p:cNvPicPr preferRelativeResize="0"/>
            <p:nvPr/>
          </p:nvPicPr>
          <p:blipFill rotWithShape="1">
            <a:blip r:embed="rId7">
              <a:alphaModFix/>
            </a:blip>
            <a:srcRect b="0" l="0" r="0" t="0"/>
            <a:stretch/>
          </p:blipFill>
          <p:spPr>
            <a:xfrm>
              <a:off x="10857401" y="5618583"/>
              <a:ext cx="491440" cy="484589"/>
            </a:xfrm>
            <a:prstGeom prst="rect">
              <a:avLst/>
            </a:prstGeom>
            <a:noFill/>
            <a:ln>
              <a:noFill/>
            </a:ln>
          </p:spPr>
        </p:pic>
      </p:grpSp>
      <p:sp>
        <p:nvSpPr>
          <p:cNvPr id="727" name="Google Shape;727;p108"/>
          <p:cNvSpPr txBox="1"/>
          <p:nvPr/>
        </p:nvSpPr>
        <p:spPr>
          <a:xfrm>
            <a:off x="939575" y="2631000"/>
            <a:ext cx="9225000" cy="21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5900">
                <a:solidFill>
                  <a:schemeClr val="accent6"/>
                </a:solidFill>
                <a:latin typeface="Arial Black"/>
                <a:ea typeface="Arial Black"/>
                <a:cs typeface="Arial Black"/>
                <a:sym typeface="Arial Black"/>
              </a:rPr>
              <a:t>Small Group Work Activities</a:t>
            </a:r>
            <a:endParaRPr b="1" sz="5900">
              <a:solidFill>
                <a:schemeClr val="accent6"/>
              </a:solidFill>
              <a:latin typeface="Arial Black"/>
              <a:ea typeface="Arial Black"/>
              <a:cs typeface="Arial Black"/>
              <a:sym typeface="Arial Black"/>
            </a:endParaRPr>
          </a:p>
        </p:txBody>
      </p:sp>
      <p:pic>
        <p:nvPicPr>
          <p:cNvPr id="728" name="Google Shape;728;p108"/>
          <p:cNvPicPr preferRelativeResize="0"/>
          <p:nvPr/>
        </p:nvPicPr>
        <p:blipFill>
          <a:blip r:embed="rId8">
            <a:alphaModFix/>
          </a:blip>
          <a:stretch>
            <a:fillRect/>
          </a:stretch>
        </p:blipFill>
        <p:spPr>
          <a:xfrm>
            <a:off x="171221" y="185392"/>
            <a:ext cx="3147553" cy="18017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2" name="Shape 732"/>
        <p:cNvGrpSpPr/>
        <p:nvPr/>
      </p:nvGrpSpPr>
      <p:grpSpPr>
        <a:xfrm>
          <a:off x="0" y="0"/>
          <a:ext cx="0" cy="0"/>
          <a:chOff x="0" y="0"/>
          <a:chExt cx="0" cy="0"/>
        </a:xfrm>
      </p:grpSpPr>
      <p:sp>
        <p:nvSpPr>
          <p:cNvPr id="733" name="Google Shape;733;p109"/>
          <p:cNvSpPr/>
          <p:nvPr/>
        </p:nvSpPr>
        <p:spPr>
          <a:xfrm>
            <a:off x="8452511" y="-231086"/>
            <a:ext cx="7629000" cy="76290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4" name="Google Shape;734;p109"/>
          <p:cNvSpPr/>
          <p:nvPr/>
        </p:nvSpPr>
        <p:spPr>
          <a:xfrm>
            <a:off x="278180" y="5674939"/>
            <a:ext cx="834300" cy="808800"/>
          </a:xfrm>
          <a:prstGeom prst="ellipse">
            <a:avLst/>
          </a:prstGeom>
          <a:solidFill>
            <a:schemeClr val="accent3"/>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grpSp>
        <p:nvGrpSpPr>
          <p:cNvPr id="735" name="Google Shape;735;p109"/>
          <p:cNvGrpSpPr/>
          <p:nvPr/>
        </p:nvGrpSpPr>
        <p:grpSpPr>
          <a:xfrm>
            <a:off x="-41" y="5451900"/>
            <a:ext cx="1332400" cy="1343374"/>
            <a:chOff x="747815" y="4754502"/>
            <a:chExt cx="1199603" cy="1200299"/>
          </a:xfrm>
        </p:grpSpPr>
        <p:sp>
          <p:nvSpPr>
            <p:cNvPr id="736" name="Google Shape;736;p109"/>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737" name="Google Shape;737;p109"/>
            <p:cNvPicPr preferRelativeResize="0"/>
            <p:nvPr/>
          </p:nvPicPr>
          <p:blipFill>
            <a:blip r:embed="rId3">
              <a:alphaModFix/>
            </a:blip>
            <a:stretch>
              <a:fillRect/>
            </a:stretch>
          </p:blipFill>
          <p:spPr>
            <a:xfrm>
              <a:off x="747815" y="4754502"/>
              <a:ext cx="1199603" cy="1200299"/>
            </a:xfrm>
            <a:prstGeom prst="rect">
              <a:avLst/>
            </a:prstGeom>
            <a:noFill/>
            <a:ln>
              <a:noFill/>
            </a:ln>
          </p:spPr>
        </p:pic>
      </p:grpSp>
      <p:sp>
        <p:nvSpPr>
          <p:cNvPr id="738" name="Google Shape;738;p109"/>
          <p:cNvSpPr txBox="1"/>
          <p:nvPr/>
        </p:nvSpPr>
        <p:spPr>
          <a:xfrm>
            <a:off x="8857025" y="2366475"/>
            <a:ext cx="3271500" cy="27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200">
                <a:latin typeface="Impact"/>
                <a:ea typeface="Impact"/>
                <a:cs typeface="Impact"/>
                <a:sym typeface="Impact"/>
              </a:rPr>
              <a:t>Small Group Work Activity Roles</a:t>
            </a:r>
            <a:endParaRPr sz="4200">
              <a:latin typeface="Impact"/>
              <a:ea typeface="Impact"/>
              <a:cs typeface="Impact"/>
              <a:sym typeface="Impact"/>
            </a:endParaRPr>
          </a:p>
        </p:txBody>
      </p:sp>
      <p:sp>
        <p:nvSpPr>
          <p:cNvPr id="739" name="Google Shape;739;p109"/>
          <p:cNvSpPr txBox="1"/>
          <p:nvPr/>
        </p:nvSpPr>
        <p:spPr>
          <a:xfrm>
            <a:off x="880800" y="2155275"/>
            <a:ext cx="7181100" cy="3296700"/>
          </a:xfrm>
          <a:prstGeom prst="rect">
            <a:avLst/>
          </a:prstGeom>
          <a:noFill/>
          <a:ln>
            <a:noFill/>
          </a:ln>
        </p:spPr>
        <p:txBody>
          <a:bodyPr anchorCtr="0" anchor="t" bIns="91425" lIns="91425" spcFirstLastPara="1" rIns="91425" wrap="square" tIns="91425">
            <a:noAutofit/>
          </a:bodyPr>
          <a:lstStyle/>
          <a:p>
            <a:pPr indent="-139700" lvl="0" marL="342900" rtl="0" algn="l">
              <a:spcBef>
                <a:spcPts val="640"/>
              </a:spcBef>
              <a:spcAft>
                <a:spcPts val="0"/>
              </a:spcAft>
              <a:buClr>
                <a:schemeClr val="dk1"/>
              </a:buClr>
              <a:buSzPts val="3200"/>
              <a:buFont typeface="Arial"/>
              <a:buNone/>
            </a:pPr>
            <a:r>
              <a:rPr b="1" lang="en-US" sz="3200">
                <a:solidFill>
                  <a:schemeClr val="accent5"/>
                </a:solidFill>
                <a:latin typeface="Montserrat"/>
                <a:ea typeface="Montserrat"/>
                <a:cs typeface="Montserrat"/>
                <a:sym typeface="Montserrat"/>
              </a:rPr>
              <a:t>Recorder </a:t>
            </a:r>
            <a:r>
              <a:rPr lang="en-US" sz="3200">
                <a:solidFill>
                  <a:schemeClr val="dk1"/>
                </a:solidFill>
                <a:latin typeface="Montserrat"/>
                <a:ea typeface="Montserrat"/>
                <a:cs typeface="Montserrat"/>
                <a:sym typeface="Montserrat"/>
              </a:rPr>
              <a:t>Responsibilities – </a:t>
            </a:r>
            <a:endParaRPr sz="3200">
              <a:solidFill>
                <a:schemeClr val="dk1"/>
              </a:solidFill>
              <a:latin typeface="Montserrat"/>
              <a:ea typeface="Montserrat"/>
              <a:cs typeface="Montserrat"/>
              <a:sym typeface="Montserrat"/>
            </a:endParaRPr>
          </a:p>
          <a:p>
            <a:pPr indent="-431800" lvl="0" marL="914400" rtl="0" algn="l">
              <a:spcBef>
                <a:spcPts val="640"/>
              </a:spcBef>
              <a:spcAft>
                <a:spcPts val="0"/>
              </a:spcAft>
              <a:buClr>
                <a:schemeClr val="dk1"/>
              </a:buClr>
              <a:buSzPts val="3200"/>
              <a:buFont typeface="Montserrat"/>
              <a:buChar char="•"/>
            </a:pPr>
            <a:r>
              <a:rPr lang="en-US" sz="3200">
                <a:solidFill>
                  <a:schemeClr val="dk1"/>
                </a:solidFill>
                <a:latin typeface="Montserrat"/>
                <a:ea typeface="Montserrat"/>
                <a:cs typeface="Montserrat"/>
                <a:sym typeface="Montserrat"/>
              </a:rPr>
              <a:t>Complete the information on the group’s worksheet (</a:t>
            </a:r>
            <a:r>
              <a:rPr lang="en-US" sz="3200">
                <a:solidFill>
                  <a:schemeClr val="dk1"/>
                </a:solidFill>
                <a:highlight>
                  <a:srgbClr val="EB81BB"/>
                </a:highlight>
                <a:latin typeface="Montserrat"/>
                <a:ea typeface="Montserrat"/>
                <a:cs typeface="Montserrat"/>
                <a:sym typeface="Montserrat"/>
              </a:rPr>
              <a:t>PINK</a:t>
            </a:r>
            <a:r>
              <a:rPr lang="en-US" sz="3200">
                <a:solidFill>
                  <a:schemeClr val="dk1"/>
                </a:solidFill>
                <a:latin typeface="Montserrat"/>
                <a:ea typeface="Montserrat"/>
                <a:cs typeface="Montserrat"/>
                <a:sym typeface="Montserrat"/>
              </a:rPr>
              <a:t>) </a:t>
            </a:r>
            <a:endParaRPr sz="3200">
              <a:solidFill>
                <a:schemeClr val="dk1"/>
              </a:solidFill>
              <a:latin typeface="Montserrat"/>
              <a:ea typeface="Montserrat"/>
              <a:cs typeface="Montserrat"/>
              <a:sym typeface="Montserrat"/>
            </a:endParaRPr>
          </a:p>
          <a:p>
            <a:pPr indent="-139700" lvl="0" marL="342900" rtl="0" algn="l">
              <a:spcBef>
                <a:spcPts val="640"/>
              </a:spcBef>
              <a:spcAft>
                <a:spcPts val="0"/>
              </a:spcAft>
              <a:buClr>
                <a:schemeClr val="dk1"/>
              </a:buClr>
              <a:buSzPts val="3200"/>
              <a:buFont typeface="Arial"/>
              <a:buNone/>
            </a:pPr>
            <a:r>
              <a:rPr b="1" lang="en-US" sz="3200">
                <a:solidFill>
                  <a:schemeClr val="accent6"/>
                </a:solidFill>
                <a:latin typeface="Montserrat"/>
                <a:ea typeface="Montserrat"/>
                <a:cs typeface="Montserrat"/>
                <a:sym typeface="Montserrat"/>
              </a:rPr>
              <a:t>Facilitator </a:t>
            </a:r>
            <a:r>
              <a:rPr lang="en-US" sz="3200">
                <a:solidFill>
                  <a:schemeClr val="dk1"/>
                </a:solidFill>
                <a:latin typeface="Montserrat"/>
                <a:ea typeface="Montserrat"/>
                <a:cs typeface="Montserrat"/>
                <a:sym typeface="Montserrat"/>
              </a:rPr>
              <a:t>Responsibilit</a:t>
            </a:r>
            <a:r>
              <a:rPr lang="en-US" sz="3200">
                <a:solidFill>
                  <a:schemeClr val="dk1"/>
                </a:solidFill>
                <a:latin typeface="Montserrat"/>
                <a:ea typeface="Montserrat"/>
                <a:cs typeface="Montserrat"/>
                <a:sym typeface="Montserrat"/>
              </a:rPr>
              <a:t>ies— </a:t>
            </a:r>
            <a:endParaRPr sz="3200">
              <a:solidFill>
                <a:schemeClr val="dk1"/>
              </a:solidFill>
              <a:latin typeface="Montserrat"/>
              <a:ea typeface="Montserrat"/>
              <a:cs typeface="Montserrat"/>
              <a:sym typeface="Montserrat"/>
            </a:endParaRPr>
          </a:p>
          <a:p>
            <a:pPr indent="-431800" lvl="0" marL="914400" rtl="0" algn="l">
              <a:spcBef>
                <a:spcPts val="640"/>
              </a:spcBef>
              <a:spcAft>
                <a:spcPts val="0"/>
              </a:spcAft>
              <a:buClr>
                <a:schemeClr val="dk1"/>
              </a:buClr>
              <a:buSzPts val="3200"/>
              <a:buFont typeface="Montserrat"/>
              <a:buChar char="•"/>
            </a:pPr>
            <a:r>
              <a:rPr lang="en-US" sz="3200">
                <a:solidFill>
                  <a:schemeClr val="dk1"/>
                </a:solidFill>
                <a:latin typeface="Montserrat"/>
                <a:ea typeface="Montserrat"/>
                <a:cs typeface="Montserrat"/>
                <a:sym typeface="Montserrat"/>
              </a:rPr>
              <a:t>Facilitate Discussion </a:t>
            </a:r>
            <a:endParaRPr sz="3200">
              <a:solidFill>
                <a:schemeClr val="dk1"/>
              </a:solidFill>
              <a:latin typeface="Montserrat"/>
              <a:ea typeface="Montserrat"/>
              <a:cs typeface="Montserrat"/>
              <a:sym typeface="Montserrat"/>
            </a:endParaRPr>
          </a:p>
          <a:p>
            <a:pPr indent="-431800" lvl="0" marL="914400" rtl="0" algn="l">
              <a:spcBef>
                <a:spcPts val="0"/>
              </a:spcBef>
              <a:spcAft>
                <a:spcPts val="0"/>
              </a:spcAft>
              <a:buClr>
                <a:schemeClr val="dk1"/>
              </a:buClr>
              <a:buSzPts val="3200"/>
              <a:buFont typeface="Montserrat"/>
              <a:buChar char="•"/>
            </a:pPr>
            <a:r>
              <a:rPr lang="en-US" sz="3200">
                <a:solidFill>
                  <a:schemeClr val="dk1"/>
                </a:solidFill>
                <a:latin typeface="Montserrat"/>
                <a:ea typeface="Montserrat"/>
                <a:cs typeface="Montserrat"/>
                <a:sym typeface="Montserrat"/>
              </a:rPr>
              <a:t>Keep Group Focused/On Task </a:t>
            </a:r>
            <a:endParaRPr sz="3200">
              <a:solidFill>
                <a:schemeClr val="dk1"/>
              </a:solidFill>
              <a:latin typeface="Montserrat"/>
              <a:ea typeface="Montserrat"/>
              <a:cs typeface="Montserrat"/>
              <a:sym typeface="Montserrat"/>
            </a:endParaRPr>
          </a:p>
          <a:p>
            <a:pPr indent="-431800" lvl="0" marL="914400" rtl="0" algn="l">
              <a:spcBef>
                <a:spcPts val="0"/>
              </a:spcBef>
              <a:spcAft>
                <a:spcPts val="0"/>
              </a:spcAft>
              <a:buClr>
                <a:schemeClr val="dk1"/>
              </a:buClr>
              <a:buSzPts val="3200"/>
              <a:buFont typeface="Montserrat"/>
              <a:buChar char="•"/>
            </a:pPr>
            <a:r>
              <a:rPr lang="en-US" sz="3200">
                <a:solidFill>
                  <a:schemeClr val="dk1"/>
                </a:solidFill>
                <a:latin typeface="Montserrat"/>
                <a:ea typeface="Montserrat"/>
                <a:cs typeface="Montserrat"/>
                <a:sym typeface="Montserrat"/>
              </a:rPr>
              <a:t>Report Group’s Information</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200">
              <a:latin typeface="Montserrat"/>
              <a:ea typeface="Montserrat"/>
              <a:cs typeface="Montserrat"/>
              <a:sym typeface="Montserrat"/>
            </a:endParaRPr>
          </a:p>
        </p:txBody>
      </p:sp>
      <p:pic>
        <p:nvPicPr>
          <p:cNvPr id="740" name="Google Shape;740;p109"/>
          <p:cNvPicPr preferRelativeResize="0"/>
          <p:nvPr/>
        </p:nvPicPr>
        <p:blipFill>
          <a:blip r:embed="rId4">
            <a:alphaModFix/>
          </a:blip>
          <a:stretch>
            <a:fillRect/>
          </a:stretch>
        </p:blipFill>
        <p:spPr>
          <a:xfrm>
            <a:off x="229127" y="148548"/>
            <a:ext cx="2346873" cy="1343400"/>
          </a:xfrm>
          <a:prstGeom prst="rect">
            <a:avLst/>
          </a:prstGeom>
          <a:noFill/>
          <a:ln>
            <a:noFill/>
          </a:ln>
        </p:spPr>
      </p:pic>
      <p:sp>
        <p:nvSpPr>
          <p:cNvPr id="741" name="Google Shape;741;p109"/>
          <p:cNvSpPr txBox="1"/>
          <p:nvPr/>
        </p:nvSpPr>
        <p:spPr>
          <a:xfrm>
            <a:off x="278175" y="1565475"/>
            <a:ext cx="8008500" cy="589800"/>
          </a:xfrm>
          <a:prstGeom prst="rect">
            <a:avLst/>
          </a:prstGeom>
          <a:noFill/>
          <a:ln>
            <a:noFill/>
          </a:ln>
        </p:spPr>
        <p:txBody>
          <a:bodyPr anchorCtr="0" anchor="t" bIns="91425" lIns="91425" spcFirstLastPara="1" rIns="91425" wrap="square" tIns="91425">
            <a:noAutofit/>
          </a:bodyPr>
          <a:lstStyle/>
          <a:p>
            <a:pPr indent="-139700" lvl="0" marL="342900" rtl="0" algn="l">
              <a:spcBef>
                <a:spcPts val="640"/>
              </a:spcBef>
              <a:spcAft>
                <a:spcPts val="0"/>
              </a:spcAft>
              <a:buClr>
                <a:schemeClr val="dk1"/>
              </a:buClr>
              <a:buSzPts val="3200"/>
              <a:buFont typeface="Arial"/>
              <a:buNone/>
            </a:pPr>
            <a:r>
              <a:rPr b="1" lang="en-US" sz="3300">
                <a:solidFill>
                  <a:schemeClr val="dk1"/>
                </a:solidFill>
                <a:latin typeface="Montserrat"/>
                <a:ea typeface="Montserrat"/>
                <a:cs typeface="Montserrat"/>
                <a:sym typeface="Montserrat"/>
              </a:rPr>
              <a:t>Select a </a:t>
            </a:r>
            <a:r>
              <a:rPr b="1" lang="en-US" sz="3300">
                <a:solidFill>
                  <a:schemeClr val="accent5"/>
                </a:solidFill>
                <a:latin typeface="Montserrat"/>
                <a:ea typeface="Montserrat"/>
                <a:cs typeface="Montserrat"/>
                <a:sym typeface="Montserrat"/>
              </a:rPr>
              <a:t>Recorder </a:t>
            </a:r>
            <a:r>
              <a:rPr b="1" lang="en-US" sz="3300">
                <a:solidFill>
                  <a:schemeClr val="dk1"/>
                </a:solidFill>
                <a:latin typeface="Montserrat"/>
                <a:ea typeface="Montserrat"/>
                <a:cs typeface="Montserrat"/>
                <a:sym typeface="Montserrat"/>
              </a:rPr>
              <a:t>and </a:t>
            </a:r>
            <a:r>
              <a:rPr b="1" lang="en-US" sz="3300">
                <a:solidFill>
                  <a:schemeClr val="accent6"/>
                </a:solidFill>
                <a:latin typeface="Montserrat"/>
                <a:ea typeface="Montserrat"/>
                <a:cs typeface="Montserrat"/>
                <a:sym typeface="Montserrat"/>
              </a:rPr>
              <a:t>Facilitator </a:t>
            </a:r>
            <a:endParaRPr b="1" sz="3300">
              <a:solidFill>
                <a:schemeClr val="accent6"/>
              </a:solidFill>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5" name="Shape 745"/>
        <p:cNvGrpSpPr/>
        <p:nvPr/>
      </p:nvGrpSpPr>
      <p:grpSpPr>
        <a:xfrm>
          <a:off x="0" y="0"/>
          <a:ext cx="0" cy="0"/>
          <a:chOff x="0" y="0"/>
          <a:chExt cx="0" cy="0"/>
        </a:xfrm>
      </p:grpSpPr>
      <p:sp>
        <p:nvSpPr>
          <p:cNvPr id="746" name="Google Shape;746;p110"/>
          <p:cNvSpPr/>
          <p:nvPr/>
        </p:nvSpPr>
        <p:spPr>
          <a:xfrm>
            <a:off x="8225186" y="-376936"/>
            <a:ext cx="7629000" cy="76290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7" name="Google Shape;747;p110"/>
          <p:cNvSpPr txBox="1"/>
          <p:nvPr/>
        </p:nvSpPr>
        <p:spPr>
          <a:xfrm>
            <a:off x="8579650" y="2202500"/>
            <a:ext cx="3427500" cy="13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700">
                <a:solidFill>
                  <a:schemeClr val="lt1"/>
                </a:solidFill>
                <a:latin typeface="Arial Black"/>
                <a:ea typeface="Arial Black"/>
                <a:cs typeface="Arial Black"/>
                <a:sym typeface="Arial Black"/>
              </a:rPr>
              <a:t>Small Group Work Activity Instructions</a:t>
            </a:r>
            <a:endParaRPr sz="3700">
              <a:solidFill>
                <a:schemeClr val="lt1"/>
              </a:solidFill>
              <a:latin typeface="Arial Black"/>
              <a:ea typeface="Arial Black"/>
              <a:cs typeface="Arial Black"/>
              <a:sym typeface="Arial Black"/>
            </a:endParaRPr>
          </a:p>
        </p:txBody>
      </p:sp>
      <p:sp>
        <p:nvSpPr>
          <p:cNvPr id="748" name="Google Shape;748;p110"/>
          <p:cNvSpPr txBox="1"/>
          <p:nvPr/>
        </p:nvSpPr>
        <p:spPr>
          <a:xfrm>
            <a:off x="891275" y="1617325"/>
            <a:ext cx="7333800" cy="3640500"/>
          </a:xfrm>
          <a:prstGeom prst="rect">
            <a:avLst/>
          </a:prstGeom>
          <a:noFill/>
          <a:ln>
            <a:noFill/>
          </a:ln>
        </p:spPr>
        <p:txBody>
          <a:bodyPr anchorCtr="0" anchor="t" bIns="91425" lIns="91425" spcFirstLastPara="1" rIns="91425" wrap="square" tIns="91425">
            <a:noAutofit/>
          </a:bodyPr>
          <a:lstStyle/>
          <a:p>
            <a:pPr indent="-450850" lvl="0" marL="457200" rtl="0" algn="l">
              <a:spcBef>
                <a:spcPts val="640"/>
              </a:spcBef>
              <a:spcAft>
                <a:spcPts val="0"/>
              </a:spcAft>
              <a:buClr>
                <a:schemeClr val="accent5"/>
              </a:buClr>
              <a:buSzPts val="3500"/>
              <a:buChar char="➔"/>
            </a:pPr>
            <a:r>
              <a:rPr lang="en-US" sz="3500">
                <a:solidFill>
                  <a:srgbClr val="000000"/>
                </a:solidFill>
                <a:latin typeface="Montserrat"/>
                <a:ea typeface="Montserrat"/>
                <a:cs typeface="Montserrat"/>
                <a:sym typeface="Montserrat"/>
              </a:rPr>
              <a:t>Recorded information should reflect </a:t>
            </a:r>
            <a:r>
              <a:rPr b="1" lang="en-US" sz="3500">
                <a:solidFill>
                  <a:schemeClr val="accent6"/>
                </a:solidFill>
                <a:latin typeface="Montserrat"/>
                <a:ea typeface="Montserrat"/>
                <a:cs typeface="Montserrat"/>
                <a:sym typeface="Montserrat"/>
              </a:rPr>
              <a:t>consensus</a:t>
            </a:r>
            <a:r>
              <a:rPr b="1" lang="en-US" sz="3500">
                <a:solidFill>
                  <a:schemeClr val="accent6"/>
                </a:solidFill>
                <a:latin typeface="Montserrat"/>
                <a:ea typeface="Montserrat"/>
                <a:cs typeface="Montserrat"/>
                <a:sym typeface="Montserrat"/>
              </a:rPr>
              <a:t>/general agreement</a:t>
            </a:r>
            <a:r>
              <a:rPr lang="en-US" sz="3500">
                <a:solidFill>
                  <a:srgbClr val="000000"/>
                </a:solidFill>
                <a:latin typeface="Montserrat"/>
                <a:ea typeface="Montserrat"/>
                <a:cs typeface="Montserrat"/>
                <a:sym typeface="Montserrat"/>
              </a:rPr>
              <a:t> of group members </a:t>
            </a:r>
            <a:endParaRPr sz="3500">
              <a:solidFill>
                <a:srgbClr val="000000"/>
              </a:solidFill>
              <a:latin typeface="Montserrat"/>
              <a:ea typeface="Montserrat"/>
              <a:cs typeface="Montserrat"/>
              <a:sym typeface="Montserrat"/>
            </a:endParaRPr>
          </a:p>
          <a:p>
            <a:pPr indent="-450850" lvl="0" marL="457200" rtl="0" algn="l">
              <a:spcBef>
                <a:spcPts val="0"/>
              </a:spcBef>
              <a:spcAft>
                <a:spcPts val="0"/>
              </a:spcAft>
              <a:buClr>
                <a:schemeClr val="accent5"/>
              </a:buClr>
              <a:buSzPts val="3500"/>
              <a:buChar char="➔"/>
            </a:pPr>
            <a:r>
              <a:rPr b="1" lang="en-US" sz="3500">
                <a:solidFill>
                  <a:schemeClr val="accent4"/>
                </a:solidFill>
                <a:latin typeface="Montserrat"/>
                <a:ea typeface="Montserrat"/>
                <a:cs typeface="Montserrat"/>
                <a:sym typeface="Montserrat"/>
              </a:rPr>
              <a:t>Monitor </a:t>
            </a:r>
            <a:r>
              <a:rPr lang="en-US" sz="3500">
                <a:solidFill>
                  <a:srgbClr val="000000"/>
                </a:solidFill>
                <a:latin typeface="Montserrat"/>
                <a:ea typeface="Montserrat"/>
                <a:cs typeface="Montserrat"/>
                <a:sym typeface="Montserrat"/>
              </a:rPr>
              <a:t>progress to complete the tasks in allotted </a:t>
            </a:r>
            <a:r>
              <a:rPr b="1" lang="en-US" sz="3500">
                <a:solidFill>
                  <a:schemeClr val="accent4"/>
                </a:solidFill>
                <a:latin typeface="Montserrat"/>
                <a:ea typeface="Montserrat"/>
                <a:cs typeface="Montserrat"/>
                <a:sym typeface="Montserrat"/>
              </a:rPr>
              <a:t>time </a:t>
            </a:r>
            <a:endParaRPr b="1" sz="3500">
              <a:solidFill>
                <a:schemeClr val="accent4"/>
              </a:solidFill>
              <a:latin typeface="Montserrat"/>
              <a:ea typeface="Montserrat"/>
              <a:cs typeface="Montserrat"/>
              <a:sym typeface="Montserrat"/>
            </a:endParaRPr>
          </a:p>
          <a:p>
            <a:pPr indent="-450850" lvl="0" marL="457200" rtl="0" algn="l">
              <a:spcBef>
                <a:spcPts val="0"/>
              </a:spcBef>
              <a:spcAft>
                <a:spcPts val="0"/>
              </a:spcAft>
              <a:buClr>
                <a:schemeClr val="accent5"/>
              </a:buClr>
              <a:buSzPts val="3500"/>
              <a:buChar char="➔"/>
            </a:pPr>
            <a:r>
              <a:rPr lang="en-US" sz="3500">
                <a:solidFill>
                  <a:srgbClr val="000000"/>
                </a:solidFill>
                <a:latin typeface="Montserrat"/>
                <a:ea typeface="Montserrat"/>
                <a:cs typeface="Montserrat"/>
                <a:sym typeface="Montserrat"/>
              </a:rPr>
              <a:t>Only</a:t>
            </a:r>
            <a:r>
              <a:rPr lang="en-US" sz="3500">
                <a:latin typeface="Montserrat"/>
                <a:ea typeface="Montserrat"/>
                <a:cs typeface="Montserrat"/>
                <a:sym typeface="Montserrat"/>
              </a:rPr>
              <a:t> the group’s pink</a:t>
            </a:r>
            <a:r>
              <a:rPr lang="en-US" sz="3500">
                <a:solidFill>
                  <a:srgbClr val="000000"/>
                </a:solidFill>
                <a:latin typeface="Montserrat"/>
                <a:ea typeface="Montserrat"/>
                <a:cs typeface="Montserrat"/>
                <a:sym typeface="Montserrat"/>
              </a:rPr>
              <a:t> worksheet will be </a:t>
            </a:r>
            <a:r>
              <a:rPr b="1" lang="en-US" sz="3500">
                <a:solidFill>
                  <a:schemeClr val="accent5"/>
                </a:solidFill>
                <a:latin typeface="Montserrat"/>
                <a:ea typeface="Montserrat"/>
                <a:cs typeface="Montserrat"/>
                <a:sym typeface="Montserrat"/>
              </a:rPr>
              <a:t>collected</a:t>
            </a:r>
            <a:endParaRPr b="1" sz="3500">
              <a:solidFill>
                <a:schemeClr val="accent5"/>
              </a:solidFill>
              <a:latin typeface="Montserrat"/>
              <a:ea typeface="Montserrat"/>
              <a:cs typeface="Montserrat"/>
              <a:sym typeface="Montserrat"/>
            </a:endParaRPr>
          </a:p>
        </p:txBody>
      </p:sp>
      <p:pic>
        <p:nvPicPr>
          <p:cNvPr id="749" name="Google Shape;749;p110"/>
          <p:cNvPicPr preferRelativeResize="0"/>
          <p:nvPr/>
        </p:nvPicPr>
        <p:blipFill>
          <a:blip r:embed="rId3">
            <a:alphaModFix/>
          </a:blip>
          <a:stretch>
            <a:fillRect/>
          </a:stretch>
        </p:blipFill>
        <p:spPr>
          <a:xfrm>
            <a:off x="229127" y="148548"/>
            <a:ext cx="2346873" cy="1343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3" name="Shape 753"/>
        <p:cNvGrpSpPr/>
        <p:nvPr/>
      </p:nvGrpSpPr>
      <p:grpSpPr>
        <a:xfrm>
          <a:off x="0" y="0"/>
          <a:ext cx="0" cy="0"/>
          <a:chOff x="0" y="0"/>
          <a:chExt cx="0" cy="0"/>
        </a:xfrm>
      </p:grpSpPr>
      <p:sp>
        <p:nvSpPr>
          <p:cNvPr id="754" name="Google Shape;754;p111"/>
          <p:cNvSpPr/>
          <p:nvPr/>
        </p:nvSpPr>
        <p:spPr>
          <a:xfrm>
            <a:off x="8225186" y="-376936"/>
            <a:ext cx="7629000" cy="76290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5" name="Google Shape;755;p111"/>
          <p:cNvSpPr txBox="1"/>
          <p:nvPr/>
        </p:nvSpPr>
        <p:spPr>
          <a:xfrm>
            <a:off x="8480125" y="2378800"/>
            <a:ext cx="3914100" cy="13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100">
                <a:solidFill>
                  <a:schemeClr val="lt1"/>
                </a:solidFill>
                <a:latin typeface="Arial Black"/>
                <a:ea typeface="Arial Black"/>
                <a:cs typeface="Arial Black"/>
                <a:sym typeface="Arial Black"/>
              </a:rPr>
              <a:t>Working Agreements</a:t>
            </a:r>
            <a:endParaRPr sz="4100">
              <a:solidFill>
                <a:schemeClr val="lt1"/>
              </a:solidFill>
              <a:latin typeface="Arial Black"/>
              <a:ea typeface="Arial Black"/>
              <a:cs typeface="Arial Black"/>
              <a:sym typeface="Arial Black"/>
            </a:endParaRPr>
          </a:p>
        </p:txBody>
      </p:sp>
      <p:sp>
        <p:nvSpPr>
          <p:cNvPr id="756" name="Google Shape;756;p111"/>
          <p:cNvSpPr txBox="1"/>
          <p:nvPr/>
        </p:nvSpPr>
        <p:spPr>
          <a:xfrm>
            <a:off x="1131825" y="1998550"/>
            <a:ext cx="7138500" cy="2917800"/>
          </a:xfrm>
          <a:prstGeom prst="rect">
            <a:avLst/>
          </a:prstGeom>
          <a:noFill/>
          <a:ln>
            <a:noFill/>
          </a:ln>
        </p:spPr>
        <p:txBody>
          <a:bodyPr anchorCtr="0" anchor="t" bIns="91425" lIns="91425" spcFirstLastPara="1" rIns="91425" wrap="square" tIns="91425">
            <a:noAutofit/>
          </a:bodyPr>
          <a:lstStyle/>
          <a:p>
            <a:pPr indent="-501650" lvl="0" marL="457200" rtl="0" algn="l">
              <a:lnSpc>
                <a:spcPct val="90000"/>
              </a:lnSpc>
              <a:spcBef>
                <a:spcPts val="0"/>
              </a:spcBef>
              <a:spcAft>
                <a:spcPts val="0"/>
              </a:spcAft>
              <a:buClr>
                <a:schemeClr val="dk1"/>
              </a:buClr>
              <a:buSzPts val="4300"/>
              <a:buFont typeface="Montserrat"/>
              <a:buChar char="❖"/>
            </a:pPr>
            <a:r>
              <a:rPr lang="en-US" sz="4300">
                <a:solidFill>
                  <a:schemeClr val="dk1"/>
                </a:solidFill>
                <a:latin typeface="Montserrat"/>
                <a:ea typeface="Montserrat"/>
                <a:cs typeface="Montserrat"/>
                <a:sym typeface="Montserrat"/>
              </a:rPr>
              <a:t>Shared airtime</a:t>
            </a:r>
            <a:endParaRPr sz="4300">
              <a:solidFill>
                <a:schemeClr val="dk1"/>
              </a:solidFill>
              <a:latin typeface="Montserrat"/>
              <a:ea typeface="Montserrat"/>
              <a:cs typeface="Montserrat"/>
              <a:sym typeface="Montserrat"/>
            </a:endParaRPr>
          </a:p>
          <a:p>
            <a:pPr indent="-501650" lvl="0" marL="457200" rtl="0" algn="l">
              <a:lnSpc>
                <a:spcPct val="90000"/>
              </a:lnSpc>
              <a:spcBef>
                <a:spcPts val="1000"/>
              </a:spcBef>
              <a:spcAft>
                <a:spcPts val="0"/>
              </a:spcAft>
              <a:buClr>
                <a:schemeClr val="dk1"/>
              </a:buClr>
              <a:buSzPts val="4300"/>
              <a:buFont typeface="Montserrat"/>
              <a:buChar char="❖"/>
            </a:pPr>
            <a:r>
              <a:rPr lang="en-US" sz="4300">
                <a:solidFill>
                  <a:schemeClr val="dk1"/>
                </a:solidFill>
                <a:latin typeface="Montserrat"/>
                <a:ea typeface="Montserrat"/>
                <a:cs typeface="Montserrat"/>
                <a:sym typeface="Montserrat"/>
              </a:rPr>
              <a:t>Listen generously </a:t>
            </a:r>
            <a:endParaRPr sz="4300">
              <a:solidFill>
                <a:schemeClr val="dk1"/>
              </a:solidFill>
              <a:latin typeface="Montserrat"/>
              <a:ea typeface="Montserrat"/>
              <a:cs typeface="Montserrat"/>
              <a:sym typeface="Montserrat"/>
            </a:endParaRPr>
          </a:p>
          <a:p>
            <a:pPr indent="-501650" lvl="0" marL="457200" rtl="0" algn="l">
              <a:lnSpc>
                <a:spcPct val="90000"/>
              </a:lnSpc>
              <a:spcBef>
                <a:spcPts val="1000"/>
              </a:spcBef>
              <a:spcAft>
                <a:spcPts val="0"/>
              </a:spcAft>
              <a:buClr>
                <a:schemeClr val="dk1"/>
              </a:buClr>
              <a:buSzPts val="4300"/>
              <a:buFont typeface="Montserrat"/>
              <a:buChar char="❖"/>
            </a:pPr>
            <a:r>
              <a:rPr lang="en-US" sz="4300">
                <a:solidFill>
                  <a:schemeClr val="dk1"/>
                </a:solidFill>
                <a:latin typeface="Montserrat"/>
                <a:ea typeface="Montserrat"/>
                <a:cs typeface="Montserrat"/>
                <a:sym typeface="Montserrat"/>
              </a:rPr>
              <a:t>Respect perspectives</a:t>
            </a:r>
            <a:endParaRPr sz="4300">
              <a:solidFill>
                <a:schemeClr val="dk1"/>
              </a:solidFill>
              <a:latin typeface="Montserrat"/>
              <a:ea typeface="Montserrat"/>
              <a:cs typeface="Montserrat"/>
              <a:sym typeface="Montserrat"/>
            </a:endParaRPr>
          </a:p>
          <a:p>
            <a:pPr indent="-501650" lvl="0" marL="457200" rtl="0" algn="l">
              <a:lnSpc>
                <a:spcPct val="90000"/>
              </a:lnSpc>
              <a:spcBef>
                <a:spcPts val="1000"/>
              </a:spcBef>
              <a:spcAft>
                <a:spcPts val="1000"/>
              </a:spcAft>
              <a:buClr>
                <a:schemeClr val="dk1"/>
              </a:buClr>
              <a:buSzPts val="4300"/>
              <a:buFont typeface="Montserrat"/>
              <a:buChar char="❖"/>
            </a:pPr>
            <a:r>
              <a:rPr lang="en-US" sz="4300">
                <a:solidFill>
                  <a:schemeClr val="dk1"/>
                </a:solidFill>
                <a:latin typeface="Montserrat"/>
                <a:ea typeface="Montserrat"/>
                <a:cs typeface="Montserrat"/>
                <a:sym typeface="Montserrat"/>
              </a:rPr>
              <a:t>Adhere to topic</a:t>
            </a:r>
            <a:endParaRPr sz="2900">
              <a:latin typeface="Montserrat"/>
              <a:ea typeface="Montserrat"/>
              <a:cs typeface="Montserrat"/>
              <a:sym typeface="Montserrat"/>
            </a:endParaRPr>
          </a:p>
        </p:txBody>
      </p:sp>
      <p:pic>
        <p:nvPicPr>
          <p:cNvPr id="757" name="Google Shape;757;p111"/>
          <p:cNvPicPr preferRelativeResize="0"/>
          <p:nvPr/>
        </p:nvPicPr>
        <p:blipFill>
          <a:blip r:embed="rId3">
            <a:alphaModFix/>
          </a:blip>
          <a:stretch>
            <a:fillRect/>
          </a:stretch>
        </p:blipFill>
        <p:spPr>
          <a:xfrm>
            <a:off x="229124" y="148551"/>
            <a:ext cx="2877250" cy="1647000"/>
          </a:xfrm>
          <a:prstGeom prst="rect">
            <a:avLst/>
          </a:prstGeom>
          <a:noFill/>
          <a:ln>
            <a:noFill/>
          </a:ln>
        </p:spPr>
      </p:pic>
      <p:grpSp>
        <p:nvGrpSpPr>
          <p:cNvPr id="758" name="Google Shape;758;p111"/>
          <p:cNvGrpSpPr/>
          <p:nvPr/>
        </p:nvGrpSpPr>
        <p:grpSpPr>
          <a:xfrm>
            <a:off x="-44" y="4992730"/>
            <a:ext cx="1907609" cy="1802488"/>
            <a:chOff x="747815" y="4754502"/>
            <a:chExt cx="1199603" cy="1200299"/>
          </a:xfrm>
        </p:grpSpPr>
        <p:sp>
          <p:nvSpPr>
            <p:cNvPr id="759" name="Google Shape;759;p111"/>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760" name="Google Shape;760;p111"/>
            <p:cNvPicPr preferRelativeResize="0"/>
            <p:nvPr/>
          </p:nvPicPr>
          <p:blipFill>
            <a:blip r:embed="rId4">
              <a:alphaModFix/>
            </a:blip>
            <a:stretch>
              <a:fillRect/>
            </a:stretch>
          </p:blipFill>
          <p:spPr>
            <a:xfrm>
              <a:off x="747815" y="4754502"/>
              <a:ext cx="1199603" cy="1200299"/>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112"/>
          <p:cNvSpPr/>
          <p:nvPr/>
        </p:nvSpPr>
        <p:spPr>
          <a:xfrm>
            <a:off x="-512875" y="0"/>
            <a:ext cx="41289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6" name="Google Shape;766;p112"/>
          <p:cNvSpPr/>
          <p:nvPr/>
        </p:nvSpPr>
        <p:spPr>
          <a:xfrm>
            <a:off x="451099" y="227600"/>
            <a:ext cx="3793500" cy="1323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7" name="Google Shape;767;p112"/>
          <p:cNvSpPr/>
          <p:nvPr/>
        </p:nvSpPr>
        <p:spPr>
          <a:xfrm>
            <a:off x="4244607" y="1331075"/>
            <a:ext cx="240600" cy="380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8" name="Google Shape;768;p112"/>
          <p:cNvSpPr txBox="1"/>
          <p:nvPr/>
        </p:nvSpPr>
        <p:spPr>
          <a:xfrm>
            <a:off x="825201" y="461925"/>
            <a:ext cx="28089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200"/>
              <a:buFont typeface="Arial"/>
              <a:buNone/>
            </a:pPr>
            <a:r>
              <a:rPr lang="en-US" sz="4200">
                <a:solidFill>
                  <a:schemeClr val="lt1"/>
                </a:solidFill>
                <a:latin typeface="Open Sans"/>
                <a:ea typeface="Open Sans"/>
                <a:cs typeface="Open Sans"/>
                <a:sym typeface="Open Sans"/>
              </a:rPr>
              <a:t>TASK 1</a:t>
            </a:r>
            <a:endParaRPr b="0" i="0" sz="4200" u="none" cap="none" strike="noStrike">
              <a:solidFill>
                <a:schemeClr val="lt1"/>
              </a:solidFill>
              <a:latin typeface="Open Sans"/>
              <a:ea typeface="Open Sans"/>
              <a:cs typeface="Open Sans"/>
              <a:sym typeface="Open Sans"/>
            </a:endParaRPr>
          </a:p>
        </p:txBody>
      </p:sp>
      <p:sp>
        <p:nvSpPr>
          <p:cNvPr id="769" name="Google Shape;769;p112"/>
          <p:cNvSpPr txBox="1"/>
          <p:nvPr/>
        </p:nvSpPr>
        <p:spPr>
          <a:xfrm>
            <a:off x="4394300" y="535250"/>
            <a:ext cx="76977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71616"/>
              </a:buClr>
              <a:buSzPts val="4000"/>
              <a:buFont typeface="Questrial"/>
              <a:buNone/>
            </a:pPr>
            <a:r>
              <a:rPr lang="en-US" sz="4000">
                <a:solidFill>
                  <a:srgbClr val="171616"/>
                </a:solidFill>
                <a:latin typeface="Arial Black"/>
                <a:ea typeface="Arial Black"/>
                <a:cs typeface="Arial Black"/>
                <a:sym typeface="Arial Black"/>
              </a:rPr>
              <a:t>Considerations</a:t>
            </a:r>
            <a:endParaRPr b="1" i="0" sz="4000" u="none" cap="none" strike="noStrike">
              <a:solidFill>
                <a:schemeClr val="accent4"/>
              </a:solidFill>
              <a:latin typeface="Arial Black"/>
              <a:ea typeface="Arial Black"/>
              <a:cs typeface="Arial Black"/>
              <a:sym typeface="Arial Black"/>
            </a:endParaRPr>
          </a:p>
        </p:txBody>
      </p:sp>
      <p:sp>
        <p:nvSpPr>
          <p:cNvPr id="770" name="Google Shape;770;p112"/>
          <p:cNvSpPr txBox="1"/>
          <p:nvPr/>
        </p:nvSpPr>
        <p:spPr>
          <a:xfrm>
            <a:off x="4667250" y="1799000"/>
            <a:ext cx="6953100" cy="4470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US" sz="3600">
                <a:solidFill>
                  <a:schemeClr val="dk1"/>
                </a:solidFill>
                <a:latin typeface="Montserrat"/>
                <a:ea typeface="Montserrat"/>
                <a:cs typeface="Montserrat"/>
                <a:sym typeface="Montserrat"/>
              </a:rPr>
              <a:t>Based on the information provided in the presentation, </a:t>
            </a:r>
            <a:r>
              <a:rPr b="1" i="1" lang="en-US" sz="3600" u="sng">
                <a:solidFill>
                  <a:schemeClr val="accent4"/>
                </a:solidFill>
                <a:latin typeface="Montserrat"/>
                <a:ea typeface="Montserrat"/>
                <a:cs typeface="Montserrat"/>
                <a:sym typeface="Montserrat"/>
              </a:rPr>
              <a:t>what additional factors do we need to consider</a:t>
            </a:r>
            <a:r>
              <a:rPr b="1" lang="en-US" sz="3600">
                <a:solidFill>
                  <a:schemeClr val="accent4"/>
                </a:solidFill>
                <a:latin typeface="Montserrat"/>
                <a:ea typeface="Montserrat"/>
                <a:cs typeface="Montserrat"/>
                <a:sym typeface="Montserrat"/>
              </a:rPr>
              <a:t> </a:t>
            </a:r>
            <a:r>
              <a:rPr lang="en-US" sz="3600">
                <a:solidFill>
                  <a:schemeClr val="dk1"/>
                </a:solidFill>
                <a:latin typeface="Montserrat"/>
                <a:ea typeface="Montserrat"/>
                <a:cs typeface="Montserrat"/>
                <a:sym typeface="Montserrat"/>
              </a:rPr>
              <a:t>to ensure students are best prepared for life after high school?</a:t>
            </a:r>
            <a:endParaRPr sz="3700">
              <a:solidFill>
                <a:schemeClr val="dk1"/>
              </a:solidFill>
              <a:latin typeface="Montserrat"/>
              <a:ea typeface="Montserrat"/>
              <a:cs typeface="Montserrat"/>
              <a:sym typeface="Montserrat"/>
            </a:endParaRPr>
          </a:p>
        </p:txBody>
      </p:sp>
      <p:sp>
        <p:nvSpPr>
          <p:cNvPr id="771" name="Google Shape;771;p112"/>
          <p:cNvSpPr/>
          <p:nvPr/>
        </p:nvSpPr>
        <p:spPr>
          <a:xfrm>
            <a:off x="1417609" y="2956908"/>
            <a:ext cx="1472400" cy="13233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772" name="Google Shape;772;p112"/>
          <p:cNvPicPr preferRelativeResize="0"/>
          <p:nvPr/>
        </p:nvPicPr>
        <p:blipFill>
          <a:blip r:embed="rId3">
            <a:alphaModFix/>
          </a:blip>
          <a:stretch>
            <a:fillRect/>
          </a:stretch>
        </p:blipFill>
        <p:spPr>
          <a:xfrm>
            <a:off x="10300525" y="227600"/>
            <a:ext cx="1529726" cy="875649"/>
          </a:xfrm>
          <a:prstGeom prst="rect">
            <a:avLst/>
          </a:prstGeom>
          <a:noFill/>
          <a:ln>
            <a:noFill/>
          </a:ln>
        </p:spPr>
      </p:pic>
      <p:grpSp>
        <p:nvGrpSpPr>
          <p:cNvPr id="773" name="Google Shape;773;p112"/>
          <p:cNvGrpSpPr/>
          <p:nvPr/>
        </p:nvGrpSpPr>
        <p:grpSpPr>
          <a:xfrm>
            <a:off x="298652" y="1610188"/>
            <a:ext cx="3331059" cy="3237325"/>
            <a:chOff x="747815" y="4754502"/>
            <a:chExt cx="1199603" cy="1200299"/>
          </a:xfrm>
        </p:grpSpPr>
        <p:sp>
          <p:nvSpPr>
            <p:cNvPr id="774" name="Google Shape;774;p112"/>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775" name="Google Shape;775;p112"/>
            <p:cNvPicPr preferRelativeResize="0"/>
            <p:nvPr/>
          </p:nvPicPr>
          <p:blipFill>
            <a:blip r:embed="rId4">
              <a:alphaModFix/>
            </a:blip>
            <a:stretch>
              <a:fillRect/>
            </a:stretch>
          </p:blipFill>
          <p:spPr>
            <a:xfrm>
              <a:off x="747815" y="4754502"/>
              <a:ext cx="1199603" cy="1200299"/>
            </a:xfrm>
            <a:prstGeom prst="rect">
              <a:avLst/>
            </a:prstGeom>
            <a:noFill/>
            <a:ln>
              <a:noFill/>
            </a:ln>
          </p:spPr>
        </p:pic>
      </p:grpSp>
      <p:pic>
        <p:nvPicPr>
          <p:cNvPr descr="This timer counts down silently until it reaches 0:00, then a police siren sounds to alert you that time is up." id="776" name="Google Shape;776;p112" title="8 Minute Timer">
            <a:hlinkClick r:id="rId5"/>
          </p:cNvPr>
          <p:cNvPicPr preferRelativeResize="0"/>
          <p:nvPr/>
        </p:nvPicPr>
        <p:blipFill>
          <a:blip r:embed="rId6">
            <a:alphaModFix/>
          </a:blip>
          <a:stretch>
            <a:fillRect/>
          </a:stretch>
        </p:blipFill>
        <p:spPr>
          <a:xfrm>
            <a:off x="928900" y="4906825"/>
            <a:ext cx="2070550" cy="1164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1000"/>
                                        <p:tgtEl>
                                          <p:spTgt spid="7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77"/>
          <p:cNvPicPr preferRelativeResize="0"/>
          <p:nvPr/>
        </p:nvPicPr>
        <p:blipFill rotWithShape="1">
          <a:blip r:embed="rId3">
            <a:alphaModFix amt="42000"/>
          </a:blip>
          <a:srcRect b="25381" l="0" r="0" t="-1968"/>
          <a:stretch/>
        </p:blipFill>
        <p:spPr>
          <a:xfrm>
            <a:off x="-285450" y="-196825"/>
            <a:ext cx="12762926" cy="6140200"/>
          </a:xfrm>
          <a:prstGeom prst="rect">
            <a:avLst/>
          </a:prstGeom>
          <a:noFill/>
          <a:ln>
            <a:noFill/>
          </a:ln>
        </p:spPr>
      </p:pic>
      <p:sp>
        <p:nvSpPr>
          <p:cNvPr id="377" name="Google Shape;377;p77"/>
          <p:cNvSpPr txBox="1"/>
          <p:nvPr>
            <p:ph idx="1" type="body"/>
          </p:nvPr>
        </p:nvSpPr>
        <p:spPr>
          <a:xfrm>
            <a:off x="145025" y="737650"/>
            <a:ext cx="11782200" cy="3774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b="1" i="1" lang="en-US" sz="15000">
                <a:solidFill>
                  <a:schemeClr val="accent5"/>
                </a:solidFill>
                <a:latin typeface="Montserrat"/>
                <a:ea typeface="Montserrat"/>
                <a:cs typeface="Montserrat"/>
                <a:sym typeface="Montserrat"/>
              </a:rPr>
              <a:t>What is </a:t>
            </a:r>
            <a:br>
              <a:rPr b="1" i="1" lang="en-US" sz="15000">
                <a:solidFill>
                  <a:schemeClr val="accent5"/>
                </a:solidFill>
                <a:latin typeface="Montserrat"/>
                <a:ea typeface="Montserrat"/>
                <a:cs typeface="Montserrat"/>
                <a:sym typeface="Montserrat"/>
              </a:rPr>
            </a:br>
            <a:r>
              <a:rPr b="1" i="1" lang="en-US" sz="15000">
                <a:solidFill>
                  <a:schemeClr val="accent5"/>
                </a:solidFill>
                <a:latin typeface="Montserrat"/>
                <a:ea typeface="Montserrat"/>
                <a:cs typeface="Montserrat"/>
                <a:sym typeface="Montserrat"/>
              </a:rPr>
              <a:t>school for?</a:t>
            </a:r>
            <a:endParaRPr b="1" i="1" sz="15000">
              <a:solidFill>
                <a:schemeClr val="accent5"/>
              </a:solidFill>
              <a:latin typeface="Montserrat"/>
              <a:ea typeface="Montserrat"/>
              <a:cs typeface="Montserrat"/>
              <a:sym typeface="Montserrat"/>
            </a:endParaRPr>
          </a:p>
          <a:p>
            <a:pPr indent="-50800" lvl="0" marL="228600" rtl="0" algn="l">
              <a:lnSpc>
                <a:spcPct val="90000"/>
              </a:lnSpc>
              <a:spcBef>
                <a:spcPts val="0"/>
              </a:spcBef>
              <a:spcAft>
                <a:spcPts val="0"/>
              </a:spcAft>
              <a:buClr>
                <a:schemeClr val="dk1"/>
              </a:buClr>
              <a:buSzPts val="2800"/>
              <a:buNone/>
            </a:pPr>
            <a:r>
              <a:t/>
            </a:r>
            <a:endParaRPr sz="15000"/>
          </a:p>
        </p:txBody>
      </p:sp>
      <p:pic>
        <p:nvPicPr>
          <p:cNvPr descr="This timer counts down silently until it reaches 0:00, then a police siren sounds to alert you that time is up." id="378" name="Google Shape;378;p77" title="2 Minute Timer">
            <a:hlinkClick r:id="rId4"/>
          </p:cNvPr>
          <p:cNvPicPr preferRelativeResize="0"/>
          <p:nvPr/>
        </p:nvPicPr>
        <p:blipFill>
          <a:blip r:embed="rId5">
            <a:alphaModFix/>
          </a:blip>
          <a:stretch>
            <a:fillRect/>
          </a:stretch>
        </p:blipFill>
        <p:spPr>
          <a:xfrm>
            <a:off x="9295225" y="5118550"/>
            <a:ext cx="1977100" cy="1112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13"/>
          <p:cNvSpPr/>
          <p:nvPr/>
        </p:nvSpPr>
        <p:spPr>
          <a:xfrm>
            <a:off x="-683850" y="0"/>
            <a:ext cx="41289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2" name="Google Shape;782;p113"/>
          <p:cNvSpPr txBox="1"/>
          <p:nvPr/>
        </p:nvSpPr>
        <p:spPr>
          <a:xfrm>
            <a:off x="4020050" y="509150"/>
            <a:ext cx="76977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71616"/>
              </a:buClr>
              <a:buSzPts val="4000"/>
              <a:buFont typeface="Questrial"/>
              <a:buNone/>
            </a:pPr>
            <a:r>
              <a:rPr lang="en-US" sz="4000">
                <a:solidFill>
                  <a:srgbClr val="171616"/>
                </a:solidFill>
                <a:latin typeface="Arial Black"/>
                <a:ea typeface="Arial Black"/>
                <a:cs typeface="Arial Black"/>
                <a:sym typeface="Arial Black"/>
              </a:rPr>
              <a:t>Student Supports</a:t>
            </a:r>
            <a:endParaRPr b="1" i="0" sz="4000" u="none" cap="none" strike="noStrike">
              <a:solidFill>
                <a:schemeClr val="accent5"/>
              </a:solidFill>
              <a:latin typeface="Arial Black"/>
              <a:ea typeface="Arial Black"/>
              <a:cs typeface="Arial Black"/>
              <a:sym typeface="Arial Black"/>
            </a:endParaRPr>
          </a:p>
        </p:txBody>
      </p:sp>
      <p:sp>
        <p:nvSpPr>
          <p:cNvPr id="783" name="Google Shape;783;p113"/>
          <p:cNvSpPr/>
          <p:nvPr/>
        </p:nvSpPr>
        <p:spPr>
          <a:xfrm>
            <a:off x="315873" y="259375"/>
            <a:ext cx="3554400" cy="1323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4" name="Google Shape;784;p113"/>
          <p:cNvSpPr/>
          <p:nvPr/>
        </p:nvSpPr>
        <p:spPr>
          <a:xfrm>
            <a:off x="3779457" y="1381875"/>
            <a:ext cx="240600" cy="3801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5" name="Google Shape;785;p113"/>
          <p:cNvSpPr txBox="1"/>
          <p:nvPr/>
        </p:nvSpPr>
        <p:spPr>
          <a:xfrm>
            <a:off x="689976" y="493700"/>
            <a:ext cx="28089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200"/>
              <a:buFont typeface="Arial"/>
              <a:buNone/>
            </a:pPr>
            <a:r>
              <a:rPr lang="en-US" sz="4200">
                <a:solidFill>
                  <a:schemeClr val="lt1"/>
                </a:solidFill>
                <a:latin typeface="Open Sans"/>
                <a:ea typeface="Open Sans"/>
                <a:cs typeface="Open Sans"/>
                <a:sym typeface="Open Sans"/>
              </a:rPr>
              <a:t>TASK 2</a:t>
            </a:r>
            <a:endParaRPr b="0" i="0" sz="4200" u="none" cap="none" strike="noStrike">
              <a:solidFill>
                <a:schemeClr val="lt1"/>
              </a:solidFill>
              <a:latin typeface="Open Sans"/>
              <a:ea typeface="Open Sans"/>
              <a:cs typeface="Open Sans"/>
              <a:sym typeface="Open Sans"/>
            </a:endParaRPr>
          </a:p>
        </p:txBody>
      </p:sp>
      <p:sp>
        <p:nvSpPr>
          <p:cNvPr id="786" name="Google Shape;786;p113"/>
          <p:cNvSpPr txBox="1"/>
          <p:nvPr/>
        </p:nvSpPr>
        <p:spPr>
          <a:xfrm>
            <a:off x="4524375" y="1626100"/>
            <a:ext cx="6858300" cy="4591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US" sz="3700">
                <a:solidFill>
                  <a:schemeClr val="dk1"/>
                </a:solidFill>
                <a:latin typeface="Montserrat"/>
                <a:ea typeface="Montserrat"/>
                <a:cs typeface="Montserrat"/>
                <a:sym typeface="Montserrat"/>
              </a:rPr>
              <a:t>Based on the information provided in the presentation, what are the </a:t>
            </a:r>
            <a:r>
              <a:rPr b="1" i="1" lang="en-US" sz="3700" u="sng">
                <a:solidFill>
                  <a:schemeClr val="accent1"/>
                </a:solidFill>
                <a:latin typeface="Montserrat"/>
                <a:ea typeface="Montserrat"/>
                <a:cs typeface="Montserrat"/>
                <a:sym typeface="Montserrat"/>
              </a:rPr>
              <a:t>types of support our students may need</a:t>
            </a:r>
            <a:r>
              <a:rPr lang="en-US" sz="3700">
                <a:solidFill>
                  <a:schemeClr val="dk1"/>
                </a:solidFill>
                <a:latin typeface="Montserrat"/>
                <a:ea typeface="Montserrat"/>
                <a:cs typeface="Montserrat"/>
                <a:sym typeface="Montserrat"/>
              </a:rPr>
              <a:t> to be successful within these new structures? </a:t>
            </a:r>
            <a:endParaRPr sz="3900">
              <a:solidFill>
                <a:schemeClr val="dk1"/>
              </a:solidFill>
              <a:latin typeface="Montserrat"/>
              <a:ea typeface="Montserrat"/>
              <a:cs typeface="Montserrat"/>
              <a:sym typeface="Montserrat"/>
            </a:endParaRPr>
          </a:p>
        </p:txBody>
      </p:sp>
      <p:grpSp>
        <p:nvGrpSpPr>
          <p:cNvPr id="787" name="Google Shape;787;p113"/>
          <p:cNvGrpSpPr/>
          <p:nvPr/>
        </p:nvGrpSpPr>
        <p:grpSpPr>
          <a:xfrm>
            <a:off x="113990" y="1626088"/>
            <a:ext cx="3331059" cy="3237325"/>
            <a:chOff x="788870" y="4754507"/>
            <a:chExt cx="1199603" cy="1200299"/>
          </a:xfrm>
        </p:grpSpPr>
        <p:sp>
          <p:nvSpPr>
            <p:cNvPr id="788" name="Google Shape;788;p113"/>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789" name="Google Shape;789;p113"/>
            <p:cNvPicPr preferRelativeResize="0"/>
            <p:nvPr/>
          </p:nvPicPr>
          <p:blipFill>
            <a:blip r:embed="rId3">
              <a:alphaModFix/>
            </a:blip>
            <a:stretch>
              <a:fillRect/>
            </a:stretch>
          </p:blipFill>
          <p:spPr>
            <a:xfrm>
              <a:off x="788870" y="4754507"/>
              <a:ext cx="1199603" cy="1200299"/>
            </a:xfrm>
            <a:prstGeom prst="rect">
              <a:avLst/>
            </a:prstGeom>
            <a:noFill/>
            <a:ln>
              <a:noFill/>
            </a:ln>
          </p:spPr>
        </p:pic>
      </p:grpSp>
      <p:pic>
        <p:nvPicPr>
          <p:cNvPr id="790" name="Google Shape;790;p113"/>
          <p:cNvPicPr preferRelativeResize="0"/>
          <p:nvPr/>
        </p:nvPicPr>
        <p:blipFill>
          <a:blip r:embed="rId4">
            <a:alphaModFix/>
          </a:blip>
          <a:stretch>
            <a:fillRect/>
          </a:stretch>
        </p:blipFill>
        <p:spPr>
          <a:xfrm>
            <a:off x="10484200" y="259375"/>
            <a:ext cx="1529726" cy="875649"/>
          </a:xfrm>
          <a:prstGeom prst="rect">
            <a:avLst/>
          </a:prstGeom>
          <a:noFill/>
          <a:ln>
            <a:noFill/>
          </a:ln>
        </p:spPr>
      </p:pic>
      <p:pic>
        <p:nvPicPr>
          <p:cNvPr descr="This timer counts down silently until it reaches 0:00, then a police siren sounds to alert you that time is up." id="791" name="Google Shape;791;p113" title="8 Minute Timer">
            <a:hlinkClick r:id="rId5"/>
          </p:cNvPr>
          <p:cNvPicPr preferRelativeResize="0"/>
          <p:nvPr/>
        </p:nvPicPr>
        <p:blipFill>
          <a:blip r:embed="rId6">
            <a:alphaModFix/>
          </a:blip>
          <a:stretch>
            <a:fillRect/>
          </a:stretch>
        </p:blipFill>
        <p:spPr>
          <a:xfrm>
            <a:off x="744250" y="5038200"/>
            <a:ext cx="2070550" cy="1164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114"/>
          <p:cNvSpPr/>
          <p:nvPr/>
        </p:nvSpPr>
        <p:spPr>
          <a:xfrm>
            <a:off x="-439625" y="0"/>
            <a:ext cx="41289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7" name="Google Shape;797;p114"/>
          <p:cNvSpPr/>
          <p:nvPr/>
        </p:nvSpPr>
        <p:spPr>
          <a:xfrm>
            <a:off x="524348" y="276475"/>
            <a:ext cx="3671400" cy="13233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8" name="Google Shape;798;p114"/>
          <p:cNvSpPr/>
          <p:nvPr/>
        </p:nvSpPr>
        <p:spPr>
          <a:xfrm>
            <a:off x="4160145" y="1444800"/>
            <a:ext cx="240600" cy="380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9" name="Google Shape;799;p114"/>
          <p:cNvSpPr txBox="1"/>
          <p:nvPr/>
        </p:nvSpPr>
        <p:spPr>
          <a:xfrm>
            <a:off x="898451" y="510800"/>
            <a:ext cx="28089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200000"/>
              </a:lnSpc>
              <a:spcBef>
                <a:spcPts val="0"/>
              </a:spcBef>
              <a:spcAft>
                <a:spcPts val="0"/>
              </a:spcAft>
              <a:buClr>
                <a:srgbClr val="000000"/>
              </a:buClr>
              <a:buSzPts val="1200"/>
              <a:buFont typeface="Arial"/>
              <a:buNone/>
            </a:pPr>
            <a:r>
              <a:rPr lang="en-US" sz="4200">
                <a:solidFill>
                  <a:schemeClr val="lt1"/>
                </a:solidFill>
                <a:latin typeface="Open Sans"/>
                <a:ea typeface="Open Sans"/>
                <a:cs typeface="Open Sans"/>
                <a:sym typeface="Open Sans"/>
              </a:rPr>
              <a:t>TASK 3</a:t>
            </a:r>
            <a:endParaRPr b="0" i="0" sz="4200" u="none" cap="none" strike="noStrike">
              <a:solidFill>
                <a:schemeClr val="lt1"/>
              </a:solidFill>
              <a:latin typeface="Open Sans"/>
              <a:ea typeface="Open Sans"/>
              <a:cs typeface="Open Sans"/>
              <a:sym typeface="Open Sans"/>
            </a:endParaRPr>
          </a:p>
        </p:txBody>
      </p:sp>
      <p:sp>
        <p:nvSpPr>
          <p:cNvPr id="800" name="Google Shape;800;p114"/>
          <p:cNvSpPr txBox="1"/>
          <p:nvPr/>
        </p:nvSpPr>
        <p:spPr>
          <a:xfrm>
            <a:off x="4400750" y="584125"/>
            <a:ext cx="7159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71616"/>
              </a:buClr>
              <a:buSzPts val="4000"/>
              <a:buFont typeface="Questrial"/>
              <a:buNone/>
            </a:pPr>
            <a:r>
              <a:rPr lang="en-US" sz="4000">
                <a:solidFill>
                  <a:srgbClr val="171616"/>
                </a:solidFill>
                <a:latin typeface="Arial Black"/>
                <a:ea typeface="Arial Black"/>
                <a:cs typeface="Arial Black"/>
                <a:sym typeface="Arial Black"/>
              </a:rPr>
              <a:t>Family </a:t>
            </a:r>
            <a:r>
              <a:rPr lang="en-US" sz="4000">
                <a:solidFill>
                  <a:srgbClr val="171616"/>
                </a:solidFill>
                <a:latin typeface="Arial Black"/>
                <a:ea typeface="Arial Black"/>
                <a:cs typeface="Arial Black"/>
                <a:sym typeface="Arial Black"/>
              </a:rPr>
              <a:t>Partnerships </a:t>
            </a:r>
            <a:endParaRPr b="1" i="0" sz="4000" u="none" cap="none" strike="noStrike">
              <a:solidFill>
                <a:schemeClr val="accent5"/>
              </a:solidFill>
              <a:latin typeface="Arial Black"/>
              <a:ea typeface="Arial Black"/>
              <a:cs typeface="Arial Black"/>
              <a:sym typeface="Arial Black"/>
            </a:endParaRPr>
          </a:p>
        </p:txBody>
      </p:sp>
      <p:sp>
        <p:nvSpPr>
          <p:cNvPr id="801" name="Google Shape;801;p114"/>
          <p:cNvSpPr txBox="1"/>
          <p:nvPr/>
        </p:nvSpPr>
        <p:spPr>
          <a:xfrm>
            <a:off x="4625450" y="1824900"/>
            <a:ext cx="7051800" cy="33678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US" sz="3800">
                <a:solidFill>
                  <a:schemeClr val="dk1"/>
                </a:solidFill>
                <a:latin typeface="Montserrat"/>
                <a:ea typeface="Montserrat"/>
                <a:cs typeface="Montserrat"/>
                <a:sym typeface="Montserrat"/>
              </a:rPr>
              <a:t>Based on the information shared in the presentation, how can we </a:t>
            </a:r>
            <a:r>
              <a:rPr b="1" i="1" lang="en-US" sz="3800" u="sng">
                <a:solidFill>
                  <a:schemeClr val="accent5"/>
                </a:solidFill>
                <a:latin typeface="Montserrat"/>
                <a:ea typeface="Montserrat"/>
                <a:cs typeface="Montserrat"/>
                <a:sym typeface="Montserrat"/>
              </a:rPr>
              <a:t>partner to ensure families are prepared for the change</a:t>
            </a:r>
            <a:r>
              <a:rPr lang="en-US" sz="3800">
                <a:solidFill>
                  <a:schemeClr val="dk1"/>
                </a:solidFill>
                <a:latin typeface="Montserrat"/>
                <a:ea typeface="Montserrat"/>
                <a:cs typeface="Montserrat"/>
                <a:sym typeface="Montserrat"/>
              </a:rPr>
              <a:t>?</a:t>
            </a:r>
            <a:endParaRPr sz="3800">
              <a:solidFill>
                <a:schemeClr val="dk1"/>
              </a:solidFill>
              <a:latin typeface="Montserrat"/>
              <a:ea typeface="Montserrat"/>
              <a:cs typeface="Montserrat"/>
              <a:sym typeface="Montserrat"/>
            </a:endParaRPr>
          </a:p>
        </p:txBody>
      </p:sp>
      <p:pic>
        <p:nvPicPr>
          <p:cNvPr id="802" name="Google Shape;802;p114"/>
          <p:cNvPicPr preferRelativeResize="0"/>
          <p:nvPr/>
        </p:nvPicPr>
        <p:blipFill>
          <a:blip r:embed="rId3">
            <a:alphaModFix/>
          </a:blip>
          <a:stretch>
            <a:fillRect/>
          </a:stretch>
        </p:blipFill>
        <p:spPr>
          <a:xfrm>
            <a:off x="10399800" y="217650"/>
            <a:ext cx="1529726" cy="875649"/>
          </a:xfrm>
          <a:prstGeom prst="rect">
            <a:avLst/>
          </a:prstGeom>
          <a:noFill/>
          <a:ln>
            <a:noFill/>
          </a:ln>
        </p:spPr>
      </p:pic>
      <p:grpSp>
        <p:nvGrpSpPr>
          <p:cNvPr id="803" name="Google Shape;803;p114"/>
          <p:cNvGrpSpPr/>
          <p:nvPr/>
        </p:nvGrpSpPr>
        <p:grpSpPr>
          <a:xfrm>
            <a:off x="298652" y="1610188"/>
            <a:ext cx="3331059" cy="3237325"/>
            <a:chOff x="747815" y="4754502"/>
            <a:chExt cx="1199603" cy="1200299"/>
          </a:xfrm>
        </p:grpSpPr>
        <p:sp>
          <p:nvSpPr>
            <p:cNvPr id="804" name="Google Shape;804;p114"/>
            <p:cNvSpPr/>
            <p:nvPr/>
          </p:nvSpPr>
          <p:spPr>
            <a:xfrm>
              <a:off x="1059172" y="5063947"/>
              <a:ext cx="576900" cy="581400"/>
            </a:xfrm>
            <a:prstGeom prst="ellipse">
              <a:avLst/>
            </a:prstGeom>
            <a:solidFill>
              <a:schemeClr val="lt1"/>
            </a:solidFill>
            <a:ln>
              <a:noFill/>
            </a:ln>
            <a:effectLst>
              <a:outerShdw blurRad="571500" sx="98000" rotWithShape="0" algn="tl" dir="1500000" dist="279400" sy="98000">
                <a:srgbClr val="000000">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id="805" name="Google Shape;805;p114"/>
            <p:cNvPicPr preferRelativeResize="0"/>
            <p:nvPr/>
          </p:nvPicPr>
          <p:blipFill>
            <a:blip r:embed="rId4">
              <a:alphaModFix/>
            </a:blip>
            <a:stretch>
              <a:fillRect/>
            </a:stretch>
          </p:blipFill>
          <p:spPr>
            <a:xfrm>
              <a:off x="747815" y="4754502"/>
              <a:ext cx="1199603" cy="1200299"/>
            </a:xfrm>
            <a:prstGeom prst="rect">
              <a:avLst/>
            </a:prstGeom>
            <a:noFill/>
            <a:ln>
              <a:noFill/>
            </a:ln>
          </p:spPr>
        </p:pic>
      </p:grpSp>
      <p:pic>
        <p:nvPicPr>
          <p:cNvPr descr="This timer counts down silently until it reaches 0:00, then a police siren sounds to alert you that time is up." id="806" name="Google Shape;806;p114" title="8 Minute Timer">
            <a:hlinkClick r:id="rId5"/>
          </p:cNvPr>
          <p:cNvPicPr preferRelativeResize="0"/>
          <p:nvPr/>
        </p:nvPicPr>
        <p:blipFill>
          <a:blip r:embed="rId6">
            <a:alphaModFix/>
          </a:blip>
          <a:stretch>
            <a:fillRect/>
          </a:stretch>
        </p:blipFill>
        <p:spPr>
          <a:xfrm>
            <a:off x="928900" y="5064475"/>
            <a:ext cx="2070550" cy="1164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id="811" name="Google Shape;811;p115"/>
          <p:cNvPicPr preferRelativeResize="0"/>
          <p:nvPr>
            <p:ph idx="2" type="pic"/>
          </p:nvPr>
        </p:nvPicPr>
        <p:blipFill rotWithShape="1">
          <a:blip r:embed="rId3">
            <a:alphaModFix amt="50000"/>
          </a:blip>
          <a:srcRect b="0" l="28615" r="18491" t="0"/>
          <a:stretch/>
        </p:blipFill>
        <p:spPr>
          <a:xfrm>
            <a:off x="7705961" y="0"/>
            <a:ext cx="5438400" cy="6858000"/>
          </a:xfrm>
          <a:prstGeom prst="roundRect">
            <a:avLst>
              <a:gd fmla="val 7568" name="adj"/>
            </a:avLst>
          </a:prstGeom>
          <a:noFill/>
          <a:ln>
            <a:noFill/>
          </a:ln>
        </p:spPr>
      </p:pic>
      <p:sp>
        <p:nvSpPr>
          <p:cNvPr id="812" name="Google Shape;812;p115"/>
          <p:cNvSpPr/>
          <p:nvPr/>
        </p:nvSpPr>
        <p:spPr>
          <a:xfrm>
            <a:off x="7290313" y="613118"/>
            <a:ext cx="786300" cy="7623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813" name="Google Shape;813;p115"/>
          <p:cNvSpPr/>
          <p:nvPr/>
        </p:nvSpPr>
        <p:spPr>
          <a:xfrm>
            <a:off x="7290313" y="1830993"/>
            <a:ext cx="786300" cy="7623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814" name="Google Shape;814;p115"/>
          <p:cNvSpPr/>
          <p:nvPr/>
        </p:nvSpPr>
        <p:spPr>
          <a:xfrm>
            <a:off x="7296515" y="3048868"/>
            <a:ext cx="786300" cy="7623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sp>
        <p:nvSpPr>
          <p:cNvPr id="815" name="Google Shape;815;p115"/>
          <p:cNvSpPr/>
          <p:nvPr/>
        </p:nvSpPr>
        <p:spPr>
          <a:xfrm>
            <a:off x="7296515" y="4266743"/>
            <a:ext cx="786300" cy="7623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white outline of handshake and gears&#10;&#10;Description automatically generated" id="816" name="Google Shape;816;p115"/>
          <p:cNvPicPr preferRelativeResize="0"/>
          <p:nvPr/>
        </p:nvPicPr>
        <p:blipFill rotWithShape="1">
          <a:blip r:embed="rId4">
            <a:alphaModFix/>
          </a:blip>
          <a:srcRect b="0" l="0" r="0" t="0"/>
          <a:stretch/>
        </p:blipFill>
        <p:spPr>
          <a:xfrm>
            <a:off x="7409691" y="750016"/>
            <a:ext cx="567643" cy="513295"/>
          </a:xfrm>
          <a:prstGeom prst="rect">
            <a:avLst/>
          </a:prstGeom>
          <a:noFill/>
          <a:ln>
            <a:noFill/>
          </a:ln>
        </p:spPr>
      </p:pic>
      <p:pic>
        <p:nvPicPr>
          <p:cNvPr descr="A group of people with arrows around them&#10;&#10;Description automatically generated" id="817" name="Google Shape;817;p115"/>
          <p:cNvPicPr preferRelativeResize="0"/>
          <p:nvPr/>
        </p:nvPicPr>
        <p:blipFill rotWithShape="1">
          <a:blip r:embed="rId5">
            <a:alphaModFix/>
          </a:blip>
          <a:srcRect b="0" l="0" r="0" t="0"/>
          <a:stretch/>
        </p:blipFill>
        <p:spPr>
          <a:xfrm>
            <a:off x="7397572" y="1926216"/>
            <a:ext cx="571723" cy="571723"/>
          </a:xfrm>
          <a:prstGeom prst="rect">
            <a:avLst/>
          </a:prstGeom>
          <a:noFill/>
          <a:ln>
            <a:noFill/>
          </a:ln>
        </p:spPr>
      </p:pic>
      <p:pic>
        <p:nvPicPr>
          <p:cNvPr descr="A white line drawing of a human head with a brain and gear&#10;&#10;Description automatically generated" id="818" name="Google Shape;818;p115"/>
          <p:cNvPicPr preferRelativeResize="0"/>
          <p:nvPr/>
        </p:nvPicPr>
        <p:blipFill rotWithShape="1">
          <a:blip r:embed="rId6">
            <a:alphaModFix/>
          </a:blip>
          <a:srcRect b="0" l="0" r="0" t="0"/>
          <a:stretch/>
        </p:blipFill>
        <p:spPr>
          <a:xfrm>
            <a:off x="7443538" y="3159795"/>
            <a:ext cx="445831" cy="486361"/>
          </a:xfrm>
          <a:prstGeom prst="rect">
            <a:avLst/>
          </a:prstGeom>
          <a:noFill/>
          <a:ln>
            <a:noFill/>
          </a:ln>
        </p:spPr>
      </p:pic>
      <p:pic>
        <p:nvPicPr>
          <p:cNvPr descr="A white light bulb and a book&#10;&#10;Description automatically generated" id="819" name="Google Shape;819;p115"/>
          <p:cNvPicPr preferRelativeResize="0"/>
          <p:nvPr/>
        </p:nvPicPr>
        <p:blipFill rotWithShape="1">
          <a:blip r:embed="rId7">
            <a:alphaModFix/>
          </a:blip>
          <a:srcRect b="0" l="0" r="0" t="0"/>
          <a:stretch/>
        </p:blipFill>
        <p:spPr>
          <a:xfrm>
            <a:off x="7425398" y="4363262"/>
            <a:ext cx="516072" cy="496645"/>
          </a:xfrm>
          <a:prstGeom prst="rect">
            <a:avLst/>
          </a:prstGeom>
          <a:noFill/>
          <a:ln>
            <a:noFill/>
          </a:ln>
        </p:spPr>
      </p:pic>
      <p:sp>
        <p:nvSpPr>
          <p:cNvPr id="820" name="Google Shape;820;p115"/>
          <p:cNvSpPr/>
          <p:nvPr/>
        </p:nvSpPr>
        <p:spPr>
          <a:xfrm>
            <a:off x="7296515" y="5482594"/>
            <a:ext cx="786300" cy="7623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71616"/>
              </a:solidFill>
              <a:latin typeface="Calibri"/>
              <a:ea typeface="Calibri"/>
              <a:cs typeface="Calibri"/>
              <a:sym typeface="Calibri"/>
            </a:endParaRPr>
          </a:p>
        </p:txBody>
      </p:sp>
      <p:pic>
        <p:nvPicPr>
          <p:cNvPr descr="A group of hands touching each other&#10;&#10;Description automatically generated" id="821" name="Google Shape;821;p115"/>
          <p:cNvPicPr preferRelativeResize="0"/>
          <p:nvPr/>
        </p:nvPicPr>
        <p:blipFill rotWithShape="1">
          <a:blip r:embed="rId8">
            <a:alphaModFix/>
          </a:blip>
          <a:srcRect b="0" l="0" r="0" t="0"/>
          <a:stretch/>
        </p:blipFill>
        <p:spPr>
          <a:xfrm>
            <a:off x="7443538" y="5618595"/>
            <a:ext cx="491440" cy="484589"/>
          </a:xfrm>
          <a:prstGeom prst="rect">
            <a:avLst/>
          </a:prstGeom>
          <a:noFill/>
          <a:ln>
            <a:noFill/>
          </a:ln>
        </p:spPr>
      </p:pic>
      <p:sp>
        <p:nvSpPr>
          <p:cNvPr id="822" name="Google Shape;822;p115"/>
          <p:cNvSpPr txBox="1"/>
          <p:nvPr/>
        </p:nvSpPr>
        <p:spPr>
          <a:xfrm>
            <a:off x="1272725" y="1837150"/>
            <a:ext cx="5788200" cy="38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chemeClr val="accent6"/>
                </a:solidFill>
                <a:latin typeface="Arial Black"/>
                <a:ea typeface="Arial Black"/>
                <a:cs typeface="Arial Black"/>
                <a:sym typeface="Arial Black"/>
              </a:rPr>
              <a:t>Small Group Share to </a:t>
            </a:r>
            <a:r>
              <a:rPr lang="en-US" sz="5000">
                <a:solidFill>
                  <a:schemeClr val="accent6"/>
                </a:solidFill>
                <a:latin typeface="Arial Black"/>
                <a:ea typeface="Arial Black"/>
                <a:cs typeface="Arial Black"/>
                <a:sym typeface="Arial Black"/>
              </a:rPr>
              <a:t>Large </a:t>
            </a:r>
            <a:r>
              <a:rPr lang="en-US" sz="5000">
                <a:solidFill>
                  <a:schemeClr val="accent6"/>
                </a:solidFill>
                <a:latin typeface="Arial Black"/>
                <a:ea typeface="Arial Black"/>
                <a:cs typeface="Arial Black"/>
                <a:sym typeface="Arial Black"/>
              </a:rPr>
              <a:t>Group </a:t>
            </a:r>
            <a:endParaRPr sz="5000">
              <a:solidFill>
                <a:schemeClr val="accent6"/>
              </a:solidFill>
              <a:latin typeface="Arial Black"/>
              <a:ea typeface="Arial Black"/>
              <a:cs typeface="Arial Black"/>
              <a:sym typeface="Arial Black"/>
            </a:endParaRPr>
          </a:p>
        </p:txBody>
      </p:sp>
      <p:sp>
        <p:nvSpPr>
          <p:cNvPr id="823" name="Google Shape;823;p115"/>
          <p:cNvSpPr/>
          <p:nvPr/>
        </p:nvSpPr>
        <p:spPr>
          <a:xfrm>
            <a:off x="198125" y="4724950"/>
            <a:ext cx="2076000" cy="1672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200"/>
              <a:t>Task 1</a:t>
            </a:r>
            <a:endParaRPr sz="2200"/>
          </a:p>
        </p:txBody>
      </p:sp>
      <p:sp>
        <p:nvSpPr>
          <p:cNvPr id="824" name="Google Shape;824;p115"/>
          <p:cNvSpPr/>
          <p:nvPr/>
        </p:nvSpPr>
        <p:spPr>
          <a:xfrm>
            <a:off x="2591513" y="4724950"/>
            <a:ext cx="2076000" cy="16725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chemeClr val="lt1"/>
                </a:solidFill>
              </a:rPr>
              <a:t>Task 2</a:t>
            </a:r>
            <a:endParaRPr b="1" sz="2200">
              <a:solidFill>
                <a:schemeClr val="lt1"/>
              </a:solidFill>
            </a:endParaRPr>
          </a:p>
        </p:txBody>
      </p:sp>
      <p:sp>
        <p:nvSpPr>
          <p:cNvPr id="825" name="Google Shape;825;p115"/>
          <p:cNvSpPr/>
          <p:nvPr/>
        </p:nvSpPr>
        <p:spPr>
          <a:xfrm>
            <a:off x="4984925" y="4724950"/>
            <a:ext cx="2076000" cy="1672500"/>
          </a:xfrm>
          <a:prstGeom prst="righ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chemeClr val="lt1"/>
                </a:solidFill>
              </a:rPr>
              <a:t>Task 3</a:t>
            </a:r>
            <a:endParaRPr b="1" sz="2200">
              <a:solidFill>
                <a:schemeClr val="lt1"/>
              </a:solidFill>
            </a:endParaRPr>
          </a:p>
        </p:txBody>
      </p:sp>
      <p:pic>
        <p:nvPicPr>
          <p:cNvPr id="826" name="Google Shape;826;p115"/>
          <p:cNvPicPr preferRelativeResize="0"/>
          <p:nvPr/>
        </p:nvPicPr>
        <p:blipFill>
          <a:blip r:embed="rId9">
            <a:alphaModFix/>
          </a:blip>
          <a:stretch>
            <a:fillRect/>
          </a:stretch>
        </p:blipFill>
        <p:spPr>
          <a:xfrm>
            <a:off x="130250" y="182900"/>
            <a:ext cx="1529726" cy="8756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116"/>
          <p:cNvSpPr txBox="1"/>
          <p:nvPr>
            <p:ph type="title"/>
          </p:nvPr>
        </p:nvSpPr>
        <p:spPr>
          <a:xfrm>
            <a:off x="505700" y="365125"/>
            <a:ext cx="3059400" cy="211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Open Sans"/>
              <a:buNone/>
            </a:pPr>
            <a:r>
              <a:rPr lang="en-US" sz="7000"/>
              <a:t>Next Steps</a:t>
            </a:r>
            <a:endParaRPr sz="7000"/>
          </a:p>
        </p:txBody>
      </p:sp>
      <p:sp>
        <p:nvSpPr>
          <p:cNvPr id="832" name="Google Shape;832;p116"/>
          <p:cNvSpPr txBox="1"/>
          <p:nvPr>
            <p:ph idx="1" type="body"/>
          </p:nvPr>
        </p:nvSpPr>
        <p:spPr>
          <a:xfrm>
            <a:off x="4664375" y="365125"/>
            <a:ext cx="6689400" cy="6237600"/>
          </a:xfrm>
          <a:prstGeom prst="rect">
            <a:avLst/>
          </a:prstGeom>
          <a:noFill/>
          <a:ln>
            <a:noFill/>
          </a:ln>
        </p:spPr>
        <p:txBody>
          <a:bodyPr anchorCtr="0" anchor="t" bIns="45700" lIns="91425" spcFirstLastPara="1" rIns="91425" wrap="square" tIns="45700">
            <a:normAutofit fontScale="85000" lnSpcReduction="10000"/>
          </a:bodyPr>
          <a:lstStyle/>
          <a:p>
            <a:pPr indent="-391477" lvl="0" marL="457200" rtl="0" algn="l">
              <a:lnSpc>
                <a:spcPct val="115000"/>
              </a:lnSpc>
              <a:spcBef>
                <a:spcPts val="1000"/>
              </a:spcBef>
              <a:spcAft>
                <a:spcPts val="0"/>
              </a:spcAft>
              <a:buClr>
                <a:schemeClr val="accent4"/>
              </a:buClr>
              <a:buSzPct val="100000"/>
              <a:buFont typeface="Montserrat"/>
              <a:buChar char="➔"/>
            </a:pPr>
            <a:r>
              <a:rPr lang="en-US" sz="3017">
                <a:latin typeface="Montserrat"/>
                <a:ea typeface="Montserrat"/>
                <a:cs typeface="Montserrat"/>
                <a:sym typeface="Montserrat"/>
              </a:rPr>
              <a:t>Collect, analyze, &amp; consider feedback</a:t>
            </a:r>
            <a:endParaRPr sz="1367">
              <a:latin typeface="Montserrat"/>
              <a:ea typeface="Montserrat"/>
              <a:cs typeface="Montserrat"/>
              <a:sym typeface="Montserrat"/>
            </a:endParaRPr>
          </a:p>
          <a:p>
            <a:pPr indent="-391477" lvl="0" marL="457200" rtl="0" algn="l">
              <a:lnSpc>
                <a:spcPct val="115000"/>
              </a:lnSpc>
              <a:spcBef>
                <a:spcPts val="1000"/>
              </a:spcBef>
              <a:spcAft>
                <a:spcPts val="0"/>
              </a:spcAft>
              <a:buClr>
                <a:schemeClr val="accent4"/>
              </a:buClr>
              <a:buSzPct val="100000"/>
              <a:buFont typeface="Montserrat"/>
              <a:buChar char="➔"/>
            </a:pPr>
            <a:r>
              <a:rPr lang="en-US" sz="3017">
                <a:latin typeface="Montserrat"/>
                <a:ea typeface="Montserrat"/>
                <a:cs typeface="Montserrat"/>
                <a:sym typeface="Montserrat"/>
              </a:rPr>
              <a:t>Continue ongoing professional learning for staff </a:t>
            </a:r>
            <a:endParaRPr sz="1517">
              <a:latin typeface="Montserrat"/>
              <a:ea typeface="Montserrat"/>
              <a:cs typeface="Montserrat"/>
              <a:sym typeface="Montserrat"/>
            </a:endParaRPr>
          </a:p>
          <a:p>
            <a:pPr indent="-391477" lvl="0" marL="457200" rtl="0" algn="l">
              <a:lnSpc>
                <a:spcPct val="115000"/>
              </a:lnSpc>
              <a:spcBef>
                <a:spcPts val="1000"/>
              </a:spcBef>
              <a:spcAft>
                <a:spcPts val="0"/>
              </a:spcAft>
              <a:buClr>
                <a:schemeClr val="accent4"/>
              </a:buClr>
              <a:buSzPct val="100000"/>
              <a:buFont typeface="Montserrat"/>
              <a:buChar char="➔"/>
            </a:pPr>
            <a:r>
              <a:rPr lang="en-US" sz="3017">
                <a:latin typeface="Montserrat"/>
                <a:ea typeface="Montserrat"/>
                <a:cs typeface="Montserrat"/>
                <a:sym typeface="Montserrat"/>
              </a:rPr>
              <a:t>Presentations to the Board of Education</a:t>
            </a:r>
            <a:endParaRPr sz="3017">
              <a:latin typeface="Montserrat"/>
              <a:ea typeface="Montserrat"/>
              <a:cs typeface="Montserrat"/>
              <a:sym typeface="Montserrat"/>
            </a:endParaRPr>
          </a:p>
          <a:p>
            <a:pPr indent="-391477" lvl="1" marL="914400" rtl="0" algn="l">
              <a:lnSpc>
                <a:spcPct val="115000"/>
              </a:lnSpc>
              <a:spcBef>
                <a:spcPts val="1000"/>
              </a:spcBef>
              <a:spcAft>
                <a:spcPts val="0"/>
              </a:spcAft>
              <a:buSzPct val="100000"/>
              <a:buFont typeface="Montserrat"/>
              <a:buChar char="◆"/>
            </a:pPr>
            <a:r>
              <a:rPr lang="en-US" sz="3017">
                <a:latin typeface="Montserrat"/>
                <a:ea typeface="Montserrat"/>
                <a:cs typeface="Montserrat"/>
                <a:sym typeface="Montserrat"/>
              </a:rPr>
              <a:t>January 21st: </a:t>
            </a:r>
            <a:r>
              <a:rPr b="1" i="1" lang="en-US" sz="3017">
                <a:solidFill>
                  <a:schemeClr val="accent5"/>
                </a:solidFill>
                <a:latin typeface="Montserrat"/>
                <a:ea typeface="Montserrat"/>
                <a:cs typeface="Montserrat"/>
                <a:sym typeface="Montserrat"/>
              </a:rPr>
              <a:t>Why Innovate</a:t>
            </a:r>
            <a:r>
              <a:rPr b="1" i="1" lang="en-US" sz="3017">
                <a:solidFill>
                  <a:schemeClr val="accent5"/>
                </a:solidFill>
                <a:latin typeface="Montserrat"/>
                <a:ea typeface="Montserrat"/>
                <a:cs typeface="Montserrat"/>
                <a:sym typeface="Montserrat"/>
              </a:rPr>
              <a:t>?</a:t>
            </a:r>
            <a:endParaRPr b="1" i="1" sz="3017">
              <a:solidFill>
                <a:schemeClr val="accent5"/>
              </a:solidFill>
              <a:latin typeface="Montserrat"/>
              <a:ea typeface="Montserrat"/>
              <a:cs typeface="Montserrat"/>
              <a:sym typeface="Montserrat"/>
            </a:endParaRPr>
          </a:p>
          <a:p>
            <a:pPr indent="-391477" lvl="1" marL="914400" rtl="0" algn="l">
              <a:lnSpc>
                <a:spcPct val="115000"/>
              </a:lnSpc>
              <a:spcBef>
                <a:spcPts val="1000"/>
              </a:spcBef>
              <a:spcAft>
                <a:spcPts val="0"/>
              </a:spcAft>
              <a:buSzPct val="100000"/>
              <a:buFont typeface="Montserrat"/>
              <a:buChar char="◆"/>
            </a:pPr>
            <a:r>
              <a:rPr lang="en-US" sz="3017">
                <a:latin typeface="Montserrat"/>
                <a:ea typeface="Montserrat"/>
                <a:cs typeface="Montserrat"/>
                <a:sym typeface="Montserrat"/>
              </a:rPr>
              <a:t>February 3rd: </a:t>
            </a:r>
            <a:r>
              <a:rPr b="1" i="1" lang="en-US" sz="3017">
                <a:solidFill>
                  <a:schemeClr val="accent1"/>
                </a:solidFill>
                <a:latin typeface="Montserrat"/>
                <a:ea typeface="Montserrat"/>
                <a:cs typeface="Montserrat"/>
                <a:sym typeface="Montserrat"/>
              </a:rPr>
              <a:t>Recommendations </a:t>
            </a:r>
            <a:r>
              <a:rPr b="1" i="1" lang="en-US" sz="3017">
                <a:solidFill>
                  <a:schemeClr val="accent1"/>
                </a:solidFill>
                <a:latin typeface="Montserrat"/>
                <a:ea typeface="Montserrat"/>
                <a:cs typeface="Montserrat"/>
                <a:sym typeface="Montserrat"/>
              </a:rPr>
              <a:t>for Innovating the School Experience</a:t>
            </a:r>
            <a:r>
              <a:rPr i="1" lang="en-US" sz="3017">
                <a:latin typeface="Montserrat"/>
                <a:ea typeface="Montserrat"/>
                <a:cs typeface="Montserrat"/>
                <a:sym typeface="Montserrat"/>
              </a:rPr>
              <a:t> </a:t>
            </a:r>
            <a:r>
              <a:rPr lang="en-US" sz="3017">
                <a:latin typeface="Montserrat"/>
                <a:ea typeface="Montserrat"/>
                <a:cs typeface="Montserrat"/>
                <a:sym typeface="Montserrat"/>
              </a:rPr>
              <a:t> </a:t>
            </a:r>
            <a:endParaRPr sz="1367">
              <a:latin typeface="Montserrat"/>
              <a:ea typeface="Montserrat"/>
              <a:cs typeface="Montserrat"/>
              <a:sym typeface="Montserrat"/>
            </a:endParaRPr>
          </a:p>
          <a:p>
            <a:pPr indent="-391477" lvl="0" marL="457200" rtl="0" algn="l">
              <a:lnSpc>
                <a:spcPct val="115000"/>
              </a:lnSpc>
              <a:spcBef>
                <a:spcPts val="1000"/>
              </a:spcBef>
              <a:spcAft>
                <a:spcPts val="0"/>
              </a:spcAft>
              <a:buClr>
                <a:schemeClr val="accent4"/>
              </a:buClr>
              <a:buSzPct val="100000"/>
              <a:buFont typeface="Montserrat"/>
              <a:buChar char="➔"/>
            </a:pPr>
            <a:r>
              <a:rPr lang="en-US" sz="3017">
                <a:latin typeface="Montserrat"/>
                <a:ea typeface="Montserrat"/>
                <a:cs typeface="Montserrat"/>
                <a:sym typeface="Montserrat"/>
              </a:rPr>
              <a:t>Collective Bargaining</a:t>
            </a:r>
            <a:endParaRPr sz="3017">
              <a:latin typeface="Montserrat"/>
              <a:ea typeface="Montserrat"/>
              <a:cs typeface="Montserrat"/>
              <a:sym typeface="Montserrat"/>
            </a:endParaRPr>
          </a:p>
          <a:p>
            <a:pPr indent="-391477" lvl="0" marL="457200" rtl="0" algn="l">
              <a:lnSpc>
                <a:spcPct val="115000"/>
              </a:lnSpc>
              <a:spcBef>
                <a:spcPts val="0"/>
              </a:spcBef>
              <a:spcAft>
                <a:spcPts val="0"/>
              </a:spcAft>
              <a:buClr>
                <a:schemeClr val="accent4"/>
              </a:buClr>
              <a:buSzPct val="100000"/>
              <a:buFont typeface="Montserrat"/>
              <a:buChar char="➔"/>
            </a:pPr>
            <a:r>
              <a:rPr lang="en-US" sz="3017">
                <a:latin typeface="Montserrat"/>
                <a:ea typeface="Montserrat"/>
                <a:cs typeface="Montserrat"/>
                <a:sym typeface="Montserrat"/>
              </a:rPr>
              <a:t>Plan for implementation </a:t>
            </a:r>
            <a:endParaRPr sz="3017">
              <a:latin typeface="Montserrat"/>
              <a:ea typeface="Montserrat"/>
              <a:cs typeface="Montserrat"/>
              <a:sym typeface="Montserrat"/>
            </a:endParaRPr>
          </a:p>
          <a:p>
            <a:pPr indent="-375285" lvl="1" marL="914400" rtl="0" algn="l">
              <a:lnSpc>
                <a:spcPct val="100000"/>
              </a:lnSpc>
              <a:spcBef>
                <a:spcPts val="0"/>
              </a:spcBef>
              <a:spcAft>
                <a:spcPts val="0"/>
              </a:spcAft>
              <a:buSzPct val="100000"/>
              <a:buFont typeface="Montserrat"/>
              <a:buChar char="◆"/>
            </a:pPr>
            <a:r>
              <a:rPr lang="en-US" sz="2717">
                <a:latin typeface="Montserrat"/>
                <a:ea typeface="Montserrat"/>
                <a:cs typeface="Montserrat"/>
                <a:sym typeface="Montserrat"/>
              </a:rPr>
              <a:t>Systems</a:t>
            </a:r>
            <a:endParaRPr sz="2717">
              <a:latin typeface="Montserrat"/>
              <a:ea typeface="Montserrat"/>
              <a:cs typeface="Montserrat"/>
              <a:sym typeface="Montserrat"/>
            </a:endParaRPr>
          </a:p>
          <a:p>
            <a:pPr indent="-368935" lvl="1" marL="914400" rtl="0" algn="l">
              <a:lnSpc>
                <a:spcPct val="100000"/>
              </a:lnSpc>
              <a:spcBef>
                <a:spcPts val="0"/>
              </a:spcBef>
              <a:spcAft>
                <a:spcPts val="0"/>
              </a:spcAft>
              <a:buSzPct val="95670"/>
              <a:buFont typeface="Montserrat"/>
              <a:buChar char="◆"/>
            </a:pPr>
            <a:r>
              <a:rPr lang="en-US" sz="2717">
                <a:latin typeface="Montserrat"/>
                <a:ea typeface="Montserrat"/>
                <a:cs typeface="Montserrat"/>
                <a:sym typeface="Montserrat"/>
              </a:rPr>
              <a:t>Transportation</a:t>
            </a:r>
            <a:r>
              <a:rPr lang="en-US" sz="4217">
                <a:latin typeface="Montserrat"/>
                <a:ea typeface="Montserrat"/>
                <a:cs typeface="Montserrat"/>
                <a:sym typeface="Montserrat"/>
              </a:rPr>
              <a:t> </a:t>
            </a:r>
            <a:endParaRPr sz="4217">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17"/>
          <p:cNvSpPr txBox="1"/>
          <p:nvPr>
            <p:ph type="title"/>
          </p:nvPr>
        </p:nvSpPr>
        <p:spPr>
          <a:xfrm>
            <a:off x="1813788" y="365125"/>
            <a:ext cx="8564400" cy="1325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6"/>
              </a:buClr>
              <a:buSzPts val="6000"/>
              <a:buFont typeface="Open Sans"/>
              <a:buNone/>
            </a:pPr>
            <a:r>
              <a:rPr lang="en-US" sz="10100"/>
              <a:t>THANK YOU</a:t>
            </a:r>
            <a:endParaRPr sz="10100"/>
          </a:p>
        </p:txBody>
      </p:sp>
      <p:sp>
        <p:nvSpPr>
          <p:cNvPr id="838" name="Google Shape;838;p117"/>
          <p:cNvSpPr txBox="1"/>
          <p:nvPr>
            <p:ph idx="1" type="body"/>
          </p:nvPr>
        </p:nvSpPr>
        <p:spPr>
          <a:xfrm>
            <a:off x="4443250" y="2286275"/>
            <a:ext cx="7010100" cy="4344600"/>
          </a:xfrm>
          <a:prstGeom prst="rect">
            <a:avLst/>
          </a:prstGeom>
          <a:noFill/>
          <a:ln>
            <a:noFill/>
          </a:ln>
        </p:spPr>
        <p:txBody>
          <a:bodyPr anchorCtr="0" anchor="t" bIns="45700" lIns="91425" spcFirstLastPara="1" rIns="91425" wrap="square" tIns="45700">
            <a:normAutofit/>
          </a:bodyPr>
          <a:lstStyle/>
          <a:p>
            <a:pPr indent="-50800" lvl="0" marL="228600" rtl="0" algn="ctr">
              <a:lnSpc>
                <a:spcPct val="90000"/>
              </a:lnSpc>
              <a:spcBef>
                <a:spcPts val="0"/>
              </a:spcBef>
              <a:spcAft>
                <a:spcPts val="0"/>
              </a:spcAft>
              <a:buClr>
                <a:schemeClr val="dk1"/>
              </a:buClr>
              <a:buSzPts val="2800"/>
              <a:buNone/>
            </a:pPr>
            <a:r>
              <a:rPr i="1" lang="en-US" sz="6000">
                <a:solidFill>
                  <a:schemeClr val="accent5"/>
                </a:solidFill>
              </a:rPr>
              <a:t>What additional information do you need to support these plans?</a:t>
            </a:r>
            <a:endParaRPr i="1" sz="6000">
              <a:solidFill>
                <a:schemeClr val="accent5"/>
              </a:solidFill>
            </a:endParaRPr>
          </a:p>
        </p:txBody>
      </p:sp>
      <p:sp>
        <p:nvSpPr>
          <p:cNvPr id="839" name="Google Shape;839;p117"/>
          <p:cNvSpPr/>
          <p:nvPr/>
        </p:nvSpPr>
        <p:spPr>
          <a:xfrm>
            <a:off x="1068400" y="2286275"/>
            <a:ext cx="3077100" cy="29187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200"/>
          </a:p>
        </p:txBody>
      </p:sp>
      <p:pic>
        <p:nvPicPr>
          <p:cNvPr id="840" name="Google Shape;840;p117"/>
          <p:cNvPicPr preferRelativeResize="0"/>
          <p:nvPr/>
        </p:nvPicPr>
        <p:blipFill>
          <a:blip r:embed="rId3">
            <a:alphaModFix/>
          </a:blip>
          <a:stretch>
            <a:fillRect/>
          </a:stretch>
        </p:blipFill>
        <p:spPr>
          <a:xfrm>
            <a:off x="1368700" y="2507375"/>
            <a:ext cx="2476500" cy="2476500"/>
          </a:xfrm>
          <a:prstGeom prst="rect">
            <a:avLst/>
          </a:prstGeom>
          <a:solidFill>
            <a:schemeClr val="accent1"/>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841" name="Google Shape;841;p117"/>
          <p:cNvSpPr txBox="1"/>
          <p:nvPr/>
        </p:nvSpPr>
        <p:spPr>
          <a:xfrm>
            <a:off x="561325" y="5311875"/>
            <a:ext cx="43755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50" u="sng">
                <a:solidFill>
                  <a:schemeClr val="hlink"/>
                </a:solidFill>
                <a:highlight>
                  <a:srgbClr val="FFFFFF"/>
                </a:highlight>
                <a:latin typeface="Trebuchet MS"/>
                <a:ea typeface="Trebuchet MS"/>
                <a:cs typeface="Trebuchet MS"/>
                <a:sym typeface="Trebuchet MS"/>
                <a:hlinkClick r:id="rId4"/>
              </a:rPr>
              <a:t>https://tejoin.com/scroll/441653357</a:t>
            </a:r>
            <a:endParaRPr sz="1850">
              <a:solidFill>
                <a:srgbClr val="1B435A"/>
              </a:solidFill>
              <a:highlight>
                <a:srgbClr val="FFFFFF"/>
              </a:highlight>
              <a:latin typeface="Trebuchet MS"/>
              <a:ea typeface="Trebuchet MS"/>
              <a:cs typeface="Trebuchet MS"/>
              <a:sym typeface="Trebuchet MS"/>
            </a:endParaRPr>
          </a:p>
          <a:p>
            <a:pPr indent="0" lvl="0" marL="0" rtl="0" algn="l">
              <a:spcBef>
                <a:spcPts val="0"/>
              </a:spcBef>
              <a:spcAft>
                <a:spcPts val="0"/>
              </a:spcAft>
              <a:buNone/>
            </a:pPr>
            <a:r>
              <a:t/>
            </a:r>
            <a:endParaRPr sz="1850">
              <a:solidFill>
                <a:srgbClr val="1B435A"/>
              </a:solidFill>
              <a:highlight>
                <a:srgbClr val="FFFFFF"/>
              </a:highlight>
              <a:latin typeface="Trebuchet MS"/>
              <a:ea typeface="Trebuchet MS"/>
              <a:cs typeface="Trebuchet MS"/>
              <a:sym typeface="Trebuchet M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19"/>
          <p:cNvSpPr txBox="1"/>
          <p:nvPr>
            <p:ph type="title"/>
          </p:nvPr>
        </p:nvSpPr>
        <p:spPr>
          <a:xfrm>
            <a:off x="188475" y="179450"/>
            <a:ext cx="85644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References </a:t>
            </a:r>
            <a:endParaRPr/>
          </a:p>
        </p:txBody>
      </p:sp>
      <p:sp>
        <p:nvSpPr>
          <p:cNvPr id="851" name="Google Shape;851;p119"/>
          <p:cNvSpPr txBox="1"/>
          <p:nvPr>
            <p:ph idx="1" type="body"/>
          </p:nvPr>
        </p:nvSpPr>
        <p:spPr>
          <a:xfrm>
            <a:off x="761600" y="1162250"/>
            <a:ext cx="10503600" cy="50145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1750">
                <a:latin typeface="Arial"/>
                <a:ea typeface="Arial"/>
                <a:cs typeface="Arial"/>
                <a:sym typeface="Arial"/>
              </a:rPr>
              <a:t>Benner, M., &amp; Partelow, L. (2025, January 10). </a:t>
            </a:r>
            <a:r>
              <a:rPr i="1" lang="en-US" sz="1750">
                <a:latin typeface="Arial"/>
                <a:ea typeface="Arial"/>
                <a:cs typeface="Arial"/>
                <a:sym typeface="Arial"/>
              </a:rPr>
              <a:t>Reimagining the School Day</a:t>
            </a:r>
            <a:r>
              <a:rPr lang="en-US" sz="1750">
                <a:latin typeface="Arial"/>
                <a:ea typeface="Arial"/>
                <a:cs typeface="Arial"/>
                <a:sym typeface="Arial"/>
              </a:rPr>
              <a:t>. Center for American Progress. </a:t>
            </a:r>
            <a:r>
              <a:rPr lang="en-US" sz="1750" u="sng">
                <a:solidFill>
                  <a:schemeClr val="hlink"/>
                </a:solidFill>
                <a:latin typeface="Arial"/>
                <a:ea typeface="Arial"/>
                <a:cs typeface="Arial"/>
                <a:sym typeface="Arial"/>
                <a:hlinkClick r:id="rId3"/>
              </a:rPr>
              <a:t>https://www.americanprogress.org/article/reimagining-the-school-day/</a:t>
            </a:r>
            <a:endParaRPr sz="1750">
              <a:latin typeface="Arial"/>
              <a:ea typeface="Arial"/>
              <a:cs typeface="Arial"/>
              <a:sym typeface="Arial"/>
            </a:endParaRPr>
          </a:p>
          <a:p>
            <a:pPr indent="0" lvl="0" marL="0" rtl="0" algn="l">
              <a:lnSpc>
                <a:spcPct val="115000"/>
              </a:lnSpc>
              <a:spcBef>
                <a:spcPts val="1200"/>
              </a:spcBef>
              <a:spcAft>
                <a:spcPts val="0"/>
              </a:spcAft>
              <a:buNone/>
            </a:pPr>
            <a:r>
              <a:rPr lang="en-US" sz="1750">
                <a:latin typeface="Arial"/>
                <a:ea typeface="Arial"/>
                <a:cs typeface="Arial"/>
                <a:sym typeface="Arial"/>
              </a:rPr>
              <a:t>Kirk, M., N. H., et. al  (2020, January 21). </a:t>
            </a:r>
            <a:r>
              <a:rPr i="1" lang="en-US" sz="1750">
                <a:latin typeface="Arial"/>
                <a:ea typeface="Arial"/>
                <a:cs typeface="Arial"/>
                <a:sym typeface="Arial"/>
              </a:rPr>
              <a:t>Brave before perfect at Northern Cass School District</a:t>
            </a:r>
            <a:r>
              <a:rPr lang="en-US" sz="1750">
                <a:latin typeface="Arial"/>
                <a:ea typeface="Arial"/>
                <a:cs typeface="Arial"/>
                <a:sym typeface="Arial"/>
              </a:rPr>
              <a:t>. NGLC. </a:t>
            </a:r>
            <a:r>
              <a:rPr lang="en-US" sz="1750" u="sng">
                <a:solidFill>
                  <a:schemeClr val="hlink"/>
                </a:solidFill>
                <a:latin typeface="Arial"/>
                <a:ea typeface="Arial"/>
                <a:cs typeface="Arial"/>
                <a:sym typeface="Arial"/>
                <a:hlinkClick r:id="rId4"/>
              </a:rPr>
              <a:t>https://www.nextgenlearning.org/articles/brave-before-perfect-transforming-learning-in-rural-north-dakota</a:t>
            </a:r>
            <a:endParaRPr sz="1750">
              <a:latin typeface="Arial"/>
              <a:ea typeface="Arial"/>
              <a:cs typeface="Arial"/>
              <a:sym typeface="Arial"/>
            </a:endParaRPr>
          </a:p>
          <a:p>
            <a:pPr indent="0" lvl="0" marL="0" rtl="0" algn="l">
              <a:lnSpc>
                <a:spcPct val="115000"/>
              </a:lnSpc>
              <a:spcBef>
                <a:spcPts val="1200"/>
              </a:spcBef>
              <a:spcAft>
                <a:spcPts val="0"/>
              </a:spcAft>
              <a:buNone/>
            </a:pPr>
            <a:r>
              <a:rPr lang="en-US" sz="1750">
                <a:latin typeface="Arial"/>
                <a:ea typeface="Arial"/>
                <a:cs typeface="Arial"/>
                <a:sym typeface="Arial"/>
              </a:rPr>
              <a:t>Mathewson, T. G. (2020, March 30). </a:t>
            </a:r>
            <a:r>
              <a:rPr i="1" lang="en-US" sz="1750">
                <a:latin typeface="Arial"/>
                <a:ea typeface="Arial"/>
                <a:cs typeface="Arial"/>
                <a:sym typeface="Arial"/>
              </a:rPr>
              <a:t>Does lunch have to be 45 minutes? Rethinking School schedules to support innovation</a:t>
            </a:r>
            <a:r>
              <a:rPr lang="en-US" sz="1750">
                <a:latin typeface="Arial"/>
                <a:ea typeface="Arial"/>
                <a:cs typeface="Arial"/>
                <a:sym typeface="Arial"/>
              </a:rPr>
              <a:t>. The Hechinger Report. </a:t>
            </a:r>
            <a:r>
              <a:rPr lang="en-US" sz="1750" u="sng">
                <a:solidFill>
                  <a:schemeClr val="hlink"/>
                </a:solidFill>
                <a:latin typeface="Arial"/>
                <a:ea typeface="Arial"/>
                <a:cs typeface="Arial"/>
                <a:sym typeface="Arial"/>
                <a:hlinkClick r:id="rId5"/>
              </a:rPr>
              <a:t>https://hechingerreport.org/does-lunch-have-to-be-45-minutes-rethinking-school-schedules-to-support-innovation/</a:t>
            </a:r>
            <a:endParaRPr sz="1750">
              <a:latin typeface="Arial"/>
              <a:ea typeface="Arial"/>
              <a:cs typeface="Arial"/>
              <a:sym typeface="Arial"/>
            </a:endParaRPr>
          </a:p>
          <a:p>
            <a:pPr indent="0" lvl="0" marL="0" rtl="0" algn="l">
              <a:lnSpc>
                <a:spcPct val="115000"/>
              </a:lnSpc>
              <a:spcBef>
                <a:spcPts val="1200"/>
              </a:spcBef>
              <a:spcAft>
                <a:spcPts val="0"/>
              </a:spcAft>
              <a:buNone/>
            </a:pPr>
            <a:r>
              <a:rPr i="1" lang="en-US" sz="1750">
                <a:latin typeface="Arial"/>
                <a:ea typeface="Arial"/>
                <a:cs typeface="Arial"/>
                <a:sym typeface="Arial"/>
              </a:rPr>
              <a:t>Redesigning high school</a:t>
            </a:r>
            <a:r>
              <a:rPr lang="en-US" sz="1750">
                <a:latin typeface="Arial"/>
                <a:ea typeface="Arial"/>
                <a:cs typeface="Arial"/>
                <a:sym typeface="Arial"/>
              </a:rPr>
              <a:t>. Redesigning High School. (n.d.). </a:t>
            </a:r>
            <a:r>
              <a:rPr lang="en-US" sz="1750" u="sng">
                <a:solidFill>
                  <a:schemeClr val="hlink"/>
                </a:solidFill>
                <a:latin typeface="Arial"/>
                <a:ea typeface="Arial"/>
                <a:cs typeface="Arial"/>
                <a:sym typeface="Arial"/>
                <a:hlinkClick r:id="rId6"/>
              </a:rPr>
              <a:t>https://www.redesigninghighschool.org/</a:t>
            </a:r>
            <a:endParaRPr sz="1750">
              <a:latin typeface="Arial"/>
              <a:ea typeface="Arial"/>
              <a:cs typeface="Arial"/>
              <a:sym typeface="Arial"/>
            </a:endParaRPr>
          </a:p>
          <a:p>
            <a:pPr indent="0" lvl="0" marL="0" rtl="0" algn="l">
              <a:lnSpc>
                <a:spcPct val="115000"/>
              </a:lnSpc>
              <a:spcBef>
                <a:spcPts val="1200"/>
              </a:spcBef>
              <a:spcAft>
                <a:spcPts val="0"/>
              </a:spcAft>
              <a:buNone/>
            </a:pPr>
            <a:r>
              <a:rPr i="1" lang="en-US" sz="1750">
                <a:latin typeface="Arial"/>
                <a:ea typeface="Arial"/>
                <a:cs typeface="Arial"/>
                <a:sym typeface="Arial"/>
              </a:rPr>
              <a:t>Unlocking time</a:t>
            </a:r>
            <a:r>
              <a:rPr lang="en-US" sz="1750">
                <a:latin typeface="Arial"/>
                <a:ea typeface="Arial"/>
                <a:cs typeface="Arial"/>
                <a:sym typeface="Arial"/>
              </a:rPr>
              <a:t>. Reimagine time in K-12 schools. (n.d.). </a:t>
            </a:r>
            <a:r>
              <a:rPr lang="en-US" sz="1750" u="sng">
                <a:solidFill>
                  <a:schemeClr val="hlink"/>
                </a:solidFill>
                <a:latin typeface="Arial"/>
                <a:ea typeface="Arial"/>
                <a:cs typeface="Arial"/>
                <a:sym typeface="Arial"/>
                <a:hlinkClick r:id="rId7"/>
              </a:rPr>
              <a:t>https://unlockingtime.org/</a:t>
            </a:r>
            <a:endParaRPr sz="1750">
              <a:latin typeface="Arial"/>
              <a:ea typeface="Arial"/>
              <a:cs typeface="Arial"/>
              <a:sym typeface="Arial"/>
            </a:endParaRPr>
          </a:p>
          <a:p>
            <a:pPr indent="0" lvl="0" marL="0" rtl="0" algn="l">
              <a:lnSpc>
                <a:spcPct val="115000"/>
              </a:lnSpc>
              <a:spcBef>
                <a:spcPts val="1200"/>
              </a:spcBef>
              <a:spcAft>
                <a:spcPts val="0"/>
              </a:spcAft>
              <a:buNone/>
            </a:pPr>
            <a:r>
              <a:rPr lang="en-US" sz="1750">
                <a:latin typeface="Arial"/>
                <a:ea typeface="Arial"/>
                <a:cs typeface="Arial"/>
                <a:sym typeface="Arial"/>
              </a:rPr>
              <a:t>Whitman, G. (2019, March 12). </a:t>
            </a:r>
            <a:r>
              <a:rPr i="1" lang="en-US" sz="1750">
                <a:latin typeface="Arial"/>
                <a:ea typeface="Arial"/>
                <a:cs typeface="Arial"/>
                <a:sym typeface="Arial"/>
              </a:rPr>
              <a:t>Using neuroscience to launch a research-informed school schedule - edsurge news</a:t>
            </a:r>
            <a:r>
              <a:rPr lang="en-US" sz="1750">
                <a:latin typeface="Arial"/>
                <a:ea typeface="Arial"/>
                <a:cs typeface="Arial"/>
                <a:sym typeface="Arial"/>
              </a:rPr>
              <a:t>. EdSurge. </a:t>
            </a:r>
            <a:r>
              <a:rPr lang="en-US" sz="1750" u="sng">
                <a:solidFill>
                  <a:schemeClr val="hlink"/>
                </a:solidFill>
                <a:latin typeface="Arial"/>
                <a:ea typeface="Arial"/>
                <a:cs typeface="Arial"/>
                <a:sym typeface="Arial"/>
                <a:hlinkClick r:id="rId8"/>
              </a:rPr>
              <a:t>https://www.edsurge.com/news/2019-02-20-using-neuroscience-to-launch-a-research-informed-school-schedule</a:t>
            </a:r>
            <a:endParaRPr sz="1750">
              <a:latin typeface="Arial"/>
              <a:ea typeface="Arial"/>
              <a:cs typeface="Arial"/>
              <a:sym typeface="Arial"/>
            </a:endParaRPr>
          </a:p>
          <a:p>
            <a:pPr indent="0" lvl="0" marL="0" rtl="0" algn="l">
              <a:lnSpc>
                <a:spcPct val="115000"/>
              </a:lnSpc>
              <a:spcBef>
                <a:spcPts val="1200"/>
              </a:spcBef>
              <a:spcAft>
                <a:spcPts val="1200"/>
              </a:spcAft>
              <a:buNone/>
            </a:pPr>
            <a:r>
              <a:rPr lang="en-US" sz="1750">
                <a:latin typeface="Arial"/>
                <a:ea typeface="Arial"/>
                <a:cs typeface="Arial"/>
                <a:sym typeface="Arial"/>
              </a:rPr>
              <a:t> </a:t>
            </a:r>
            <a:endParaRPr sz="175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78"/>
          <p:cNvSpPr txBox="1"/>
          <p:nvPr/>
        </p:nvSpPr>
        <p:spPr>
          <a:xfrm>
            <a:off x="613175" y="1271000"/>
            <a:ext cx="10641300" cy="3010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0"/>
              </a:spcAft>
              <a:buNone/>
            </a:pPr>
            <a:r>
              <a:rPr lang="en-US" sz="6800">
                <a:solidFill>
                  <a:schemeClr val="dk1"/>
                </a:solidFill>
              </a:rPr>
              <a:t>We need to prepare </a:t>
            </a:r>
            <a:r>
              <a:rPr lang="en-US" sz="6800">
                <a:solidFill>
                  <a:schemeClr val="dk1"/>
                </a:solidFill>
              </a:rPr>
              <a:t>our</a:t>
            </a:r>
            <a:r>
              <a:rPr lang="en-US" sz="6800">
                <a:solidFill>
                  <a:schemeClr val="dk1"/>
                </a:solidFill>
              </a:rPr>
              <a:t> students for success in </a:t>
            </a:r>
            <a:r>
              <a:rPr b="1" lang="en-US" sz="6800">
                <a:solidFill>
                  <a:schemeClr val="dk1"/>
                </a:solidFill>
              </a:rPr>
              <a:t>their future, not </a:t>
            </a:r>
            <a:r>
              <a:rPr b="1" lang="en-US" sz="6800">
                <a:solidFill>
                  <a:schemeClr val="dk1"/>
                </a:solidFill>
              </a:rPr>
              <a:t>our past</a:t>
            </a:r>
            <a:r>
              <a:rPr lang="en-US" sz="6800">
                <a:solidFill>
                  <a:schemeClr val="dk1"/>
                </a:solidFill>
              </a:rPr>
              <a:t>.</a:t>
            </a:r>
            <a:endParaRPr sz="2800"/>
          </a:p>
        </p:txBody>
      </p:sp>
      <p:sp>
        <p:nvSpPr>
          <p:cNvPr id="384" name="Google Shape;384;p78"/>
          <p:cNvSpPr txBox="1"/>
          <p:nvPr/>
        </p:nvSpPr>
        <p:spPr>
          <a:xfrm>
            <a:off x="1186200" y="4717825"/>
            <a:ext cx="9819600" cy="46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US" sz="2500">
                <a:solidFill>
                  <a:schemeClr val="accent3"/>
                </a:solidFill>
                <a:latin typeface="Montserrat"/>
                <a:ea typeface="Montserrat"/>
                <a:cs typeface="Montserrat"/>
                <a:sym typeface="Montserrat"/>
              </a:rPr>
              <a:t>Students of today will be in the workforce into the 2080s</a:t>
            </a:r>
            <a:endParaRPr b="1" i="1" sz="2500">
              <a:solidFill>
                <a:schemeClr val="accent3"/>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79"/>
          <p:cNvSpPr txBox="1"/>
          <p:nvPr>
            <p:ph type="title"/>
          </p:nvPr>
        </p:nvSpPr>
        <p:spPr>
          <a:xfrm>
            <a:off x="3847647" y="340300"/>
            <a:ext cx="78234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6"/>
              </a:buClr>
              <a:buSzPts val="6000"/>
              <a:buFont typeface="Open Sans"/>
              <a:buNone/>
            </a:pPr>
            <a:r>
              <a:rPr lang="en-US" sz="5300"/>
              <a:t>Ongoing Blueprint  Commitments</a:t>
            </a:r>
            <a:endParaRPr sz="5300"/>
          </a:p>
        </p:txBody>
      </p:sp>
      <p:pic>
        <p:nvPicPr>
          <p:cNvPr id="390" name="Google Shape;390;p79"/>
          <p:cNvPicPr preferRelativeResize="0"/>
          <p:nvPr/>
        </p:nvPicPr>
        <p:blipFill>
          <a:blip r:embed="rId3">
            <a:alphaModFix/>
          </a:blip>
          <a:stretch>
            <a:fillRect/>
          </a:stretch>
        </p:blipFill>
        <p:spPr>
          <a:xfrm>
            <a:off x="146600" y="80375"/>
            <a:ext cx="3496825" cy="1915725"/>
          </a:xfrm>
          <a:prstGeom prst="rect">
            <a:avLst/>
          </a:prstGeom>
          <a:noFill/>
          <a:ln>
            <a:noFill/>
          </a:ln>
        </p:spPr>
      </p:pic>
      <p:pic>
        <p:nvPicPr>
          <p:cNvPr id="391" name="Google Shape;391;p79"/>
          <p:cNvPicPr preferRelativeResize="0"/>
          <p:nvPr/>
        </p:nvPicPr>
        <p:blipFill>
          <a:blip r:embed="rId4">
            <a:alphaModFix/>
          </a:blip>
          <a:stretch>
            <a:fillRect/>
          </a:stretch>
        </p:blipFill>
        <p:spPr>
          <a:xfrm>
            <a:off x="0" y="1666012"/>
            <a:ext cx="1953956" cy="1937711"/>
          </a:xfrm>
          <a:prstGeom prst="rect">
            <a:avLst/>
          </a:prstGeom>
          <a:noFill/>
          <a:ln>
            <a:noFill/>
          </a:ln>
        </p:spPr>
      </p:pic>
      <p:pic>
        <p:nvPicPr>
          <p:cNvPr id="392" name="Google Shape;392;p79"/>
          <p:cNvPicPr preferRelativeResize="0"/>
          <p:nvPr/>
        </p:nvPicPr>
        <p:blipFill>
          <a:blip r:embed="rId5">
            <a:alphaModFix/>
          </a:blip>
          <a:stretch>
            <a:fillRect/>
          </a:stretch>
        </p:blipFill>
        <p:spPr>
          <a:xfrm>
            <a:off x="146598" y="3184300"/>
            <a:ext cx="2101294" cy="2083825"/>
          </a:xfrm>
          <a:prstGeom prst="rect">
            <a:avLst/>
          </a:prstGeom>
          <a:noFill/>
          <a:ln>
            <a:noFill/>
          </a:ln>
        </p:spPr>
      </p:pic>
      <p:pic>
        <p:nvPicPr>
          <p:cNvPr id="393" name="Google Shape;393;p79"/>
          <p:cNvPicPr preferRelativeResize="0"/>
          <p:nvPr/>
        </p:nvPicPr>
        <p:blipFill>
          <a:blip r:embed="rId6">
            <a:alphaModFix/>
          </a:blip>
          <a:stretch>
            <a:fillRect/>
          </a:stretch>
        </p:blipFill>
        <p:spPr>
          <a:xfrm>
            <a:off x="1746356" y="3971264"/>
            <a:ext cx="2101294" cy="2083825"/>
          </a:xfrm>
          <a:prstGeom prst="rect">
            <a:avLst/>
          </a:prstGeom>
          <a:noFill/>
          <a:ln>
            <a:noFill/>
          </a:ln>
        </p:spPr>
      </p:pic>
      <p:pic>
        <p:nvPicPr>
          <p:cNvPr id="394" name="Google Shape;394;p79"/>
          <p:cNvPicPr preferRelativeResize="0"/>
          <p:nvPr/>
        </p:nvPicPr>
        <p:blipFill>
          <a:blip r:embed="rId7">
            <a:alphaModFix/>
          </a:blip>
          <a:stretch>
            <a:fillRect/>
          </a:stretch>
        </p:blipFill>
        <p:spPr>
          <a:xfrm>
            <a:off x="1542119" y="2387075"/>
            <a:ext cx="2101294" cy="2083825"/>
          </a:xfrm>
          <a:prstGeom prst="rect">
            <a:avLst/>
          </a:prstGeom>
          <a:noFill/>
          <a:ln>
            <a:noFill/>
          </a:ln>
        </p:spPr>
      </p:pic>
      <p:sp>
        <p:nvSpPr>
          <p:cNvPr id="395" name="Google Shape;395;p79"/>
          <p:cNvSpPr txBox="1"/>
          <p:nvPr/>
        </p:nvSpPr>
        <p:spPr>
          <a:xfrm>
            <a:off x="3847650" y="1847250"/>
            <a:ext cx="7933200" cy="3942300"/>
          </a:xfrm>
          <a:prstGeom prst="rect">
            <a:avLst/>
          </a:prstGeom>
          <a:noFill/>
          <a:ln>
            <a:noFill/>
          </a:ln>
        </p:spPr>
        <p:txBody>
          <a:bodyPr anchorCtr="0" anchor="t" bIns="91425" lIns="91425" spcFirstLastPara="1" rIns="91425" wrap="square" tIns="91425">
            <a:noAutofit/>
          </a:bodyPr>
          <a:lstStyle/>
          <a:p>
            <a:pPr indent="-346075" lvl="0" marL="457200" rtl="0" algn="l">
              <a:spcBef>
                <a:spcPts val="0"/>
              </a:spcBef>
              <a:spcAft>
                <a:spcPts val="0"/>
              </a:spcAft>
              <a:buSzPts val="1850"/>
              <a:buChar char="➔"/>
            </a:pPr>
            <a:r>
              <a:rPr b="1" lang="en-US" sz="1850">
                <a:latin typeface="Montserrat"/>
                <a:ea typeface="Montserrat"/>
                <a:cs typeface="Montserrat"/>
                <a:sym typeface="Montserrat"/>
              </a:rPr>
              <a:t>Implement a </a:t>
            </a:r>
            <a:r>
              <a:rPr b="1" lang="en-US" sz="1850">
                <a:solidFill>
                  <a:schemeClr val="accent4"/>
                </a:solidFill>
                <a:latin typeface="Montserrat"/>
                <a:ea typeface="Montserrat"/>
                <a:cs typeface="Montserrat"/>
                <a:sym typeface="Montserrat"/>
              </a:rPr>
              <a:t>multi-tiered system of support</a:t>
            </a:r>
            <a:r>
              <a:rPr lang="en-US" sz="1850">
                <a:solidFill>
                  <a:schemeClr val="accent4"/>
                </a:solidFill>
                <a:latin typeface="Montserrat"/>
                <a:ea typeface="Montserrat"/>
                <a:cs typeface="Montserrat"/>
                <a:sym typeface="Montserrat"/>
              </a:rPr>
              <a:t> </a:t>
            </a:r>
            <a:r>
              <a:rPr lang="en-US" sz="1850">
                <a:latin typeface="Montserrat"/>
                <a:ea typeface="Montserrat"/>
                <a:cs typeface="Montserrat"/>
                <a:sym typeface="Montserrat"/>
              </a:rPr>
              <a:t>to promote all students’ academic, social-emotional, and behavioral development for college, career, and life readiness. </a:t>
            </a:r>
            <a:endParaRPr sz="1850">
              <a:latin typeface="Montserrat"/>
              <a:ea typeface="Montserrat"/>
              <a:cs typeface="Montserrat"/>
              <a:sym typeface="Montserrat"/>
            </a:endParaRPr>
          </a:p>
          <a:p>
            <a:pPr indent="-346075" lvl="0" marL="457200" rtl="0" algn="l">
              <a:spcBef>
                <a:spcPts val="0"/>
              </a:spcBef>
              <a:spcAft>
                <a:spcPts val="0"/>
              </a:spcAft>
              <a:buSzPts val="1850"/>
              <a:buChar char="➔"/>
            </a:pPr>
            <a:r>
              <a:rPr b="1" lang="en-US" sz="1850">
                <a:latin typeface="Montserrat"/>
                <a:ea typeface="Montserrat"/>
                <a:cs typeface="Montserrat"/>
                <a:sym typeface="Montserrat"/>
              </a:rPr>
              <a:t>Implement a comprehensive </a:t>
            </a:r>
            <a:r>
              <a:rPr b="1" lang="en-US" sz="1850">
                <a:solidFill>
                  <a:schemeClr val="accent3"/>
                </a:solidFill>
                <a:latin typeface="Montserrat"/>
                <a:ea typeface="Montserrat"/>
                <a:cs typeface="Montserrat"/>
                <a:sym typeface="Montserrat"/>
              </a:rPr>
              <a:t>social emotional learning</a:t>
            </a:r>
            <a:r>
              <a:rPr b="1" lang="en-US" sz="1850">
                <a:latin typeface="Montserrat"/>
                <a:ea typeface="Montserrat"/>
                <a:cs typeface="Montserrat"/>
                <a:sym typeface="Montserrat"/>
              </a:rPr>
              <a:t> plan</a:t>
            </a:r>
            <a:r>
              <a:rPr lang="en-US" sz="1850">
                <a:latin typeface="Montserrat"/>
                <a:ea typeface="Montserrat"/>
                <a:cs typeface="Montserrat"/>
                <a:sym typeface="Montserrat"/>
              </a:rPr>
              <a:t> that will support students’ ability to demonstrate the skills needed to be competent in their families, with their peers, in school, at their work settings, and in their community. </a:t>
            </a:r>
            <a:endParaRPr sz="1850">
              <a:latin typeface="Montserrat"/>
              <a:ea typeface="Montserrat"/>
              <a:cs typeface="Montserrat"/>
              <a:sym typeface="Montserrat"/>
            </a:endParaRPr>
          </a:p>
          <a:p>
            <a:pPr indent="-346075" lvl="0" marL="457200" rtl="0" algn="l">
              <a:spcBef>
                <a:spcPts val="0"/>
              </a:spcBef>
              <a:spcAft>
                <a:spcPts val="0"/>
              </a:spcAft>
              <a:buSzPts val="1850"/>
              <a:buChar char="➔"/>
            </a:pPr>
            <a:r>
              <a:rPr b="1" lang="en-US" sz="1850">
                <a:latin typeface="Montserrat"/>
                <a:ea typeface="Montserrat"/>
                <a:cs typeface="Montserrat"/>
                <a:sym typeface="Montserrat"/>
              </a:rPr>
              <a:t>Implement a </a:t>
            </a:r>
            <a:r>
              <a:rPr b="1" lang="en-US" sz="1850">
                <a:solidFill>
                  <a:schemeClr val="accent1"/>
                </a:solidFill>
                <a:latin typeface="Montserrat"/>
                <a:ea typeface="Montserrat"/>
                <a:cs typeface="Montserrat"/>
                <a:sym typeface="Montserrat"/>
              </a:rPr>
              <a:t>Comprehensive Equity Plan</a:t>
            </a:r>
            <a:r>
              <a:rPr b="1" lang="en-US" sz="1850">
                <a:latin typeface="Montserrat"/>
                <a:ea typeface="Montserrat"/>
                <a:cs typeface="Montserrat"/>
                <a:sym typeface="Montserrat"/>
              </a:rPr>
              <a:t> </a:t>
            </a:r>
            <a:r>
              <a:rPr lang="en-US" sz="1850">
                <a:latin typeface="Montserrat"/>
                <a:ea typeface="Montserrat"/>
                <a:cs typeface="Montserrat"/>
                <a:sym typeface="Montserrat"/>
              </a:rPr>
              <a:t>that focuses on educational equity to ensure that every student has access to exemplary learning </a:t>
            </a:r>
            <a:r>
              <a:rPr lang="en-US" sz="1850">
                <a:latin typeface="Montserrat"/>
                <a:ea typeface="Montserrat"/>
                <a:cs typeface="Montserrat"/>
                <a:sym typeface="Montserrat"/>
              </a:rPr>
              <a:t>opportunities</a:t>
            </a:r>
            <a:r>
              <a:rPr lang="en-US" sz="1850">
                <a:latin typeface="Montserrat"/>
                <a:ea typeface="Montserrat"/>
                <a:cs typeface="Montserrat"/>
                <a:sym typeface="Montserrat"/>
              </a:rPr>
              <a:t> with the support they need to </a:t>
            </a:r>
            <a:r>
              <a:rPr lang="en-US" sz="1850">
                <a:latin typeface="Montserrat"/>
                <a:ea typeface="Montserrat"/>
                <a:cs typeface="Montserrat"/>
                <a:sym typeface="Montserrat"/>
              </a:rPr>
              <a:t>develop</a:t>
            </a:r>
            <a:r>
              <a:rPr lang="en-US" sz="1850">
                <a:latin typeface="Montserrat"/>
                <a:ea typeface="Montserrat"/>
                <a:cs typeface="Montserrat"/>
                <a:sym typeface="Montserrat"/>
              </a:rPr>
              <a:t> a learner’s mindset, demonstrate adaptability, communicate effectively, think critically and become global citizens.</a:t>
            </a:r>
            <a:endParaRPr sz="1850">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80"/>
          <p:cNvPicPr preferRelativeResize="0"/>
          <p:nvPr/>
        </p:nvPicPr>
        <p:blipFill>
          <a:blip r:embed="rId3">
            <a:alphaModFix/>
          </a:blip>
          <a:stretch>
            <a:fillRect/>
          </a:stretch>
        </p:blipFill>
        <p:spPr>
          <a:xfrm>
            <a:off x="3847650" y="1433175"/>
            <a:ext cx="8046349" cy="4320250"/>
          </a:xfrm>
          <a:prstGeom prst="rect">
            <a:avLst/>
          </a:prstGeom>
          <a:noFill/>
          <a:ln cap="flat" cmpd="sng" w="38100">
            <a:solidFill>
              <a:schemeClr val="dk2"/>
            </a:solidFill>
            <a:prstDash val="solid"/>
            <a:round/>
            <a:headEnd len="sm" w="sm" type="none"/>
            <a:tailEnd len="sm" w="sm" type="none"/>
          </a:ln>
        </p:spPr>
      </p:pic>
      <p:pic>
        <p:nvPicPr>
          <p:cNvPr id="401" name="Google Shape;401;p80"/>
          <p:cNvPicPr preferRelativeResize="0"/>
          <p:nvPr/>
        </p:nvPicPr>
        <p:blipFill>
          <a:blip r:embed="rId4">
            <a:alphaModFix/>
          </a:blip>
          <a:stretch>
            <a:fillRect/>
          </a:stretch>
        </p:blipFill>
        <p:spPr>
          <a:xfrm>
            <a:off x="146600" y="80375"/>
            <a:ext cx="3496825" cy="1915725"/>
          </a:xfrm>
          <a:prstGeom prst="rect">
            <a:avLst/>
          </a:prstGeom>
          <a:noFill/>
          <a:ln>
            <a:noFill/>
          </a:ln>
        </p:spPr>
      </p:pic>
      <p:sp>
        <p:nvSpPr>
          <p:cNvPr id="402" name="Google Shape;402;p80"/>
          <p:cNvSpPr/>
          <p:nvPr/>
        </p:nvSpPr>
        <p:spPr>
          <a:xfrm>
            <a:off x="3910791" y="4795521"/>
            <a:ext cx="2557200" cy="879000"/>
          </a:xfrm>
          <a:prstGeom prst="rect">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latin typeface="Montserrat Light"/>
              <a:ea typeface="Montserrat Light"/>
              <a:cs typeface="Montserrat Light"/>
              <a:sym typeface="Montserrat Light"/>
            </a:endParaRPr>
          </a:p>
        </p:txBody>
      </p:sp>
      <p:pic>
        <p:nvPicPr>
          <p:cNvPr id="403" name="Google Shape;403;p80"/>
          <p:cNvPicPr preferRelativeResize="0"/>
          <p:nvPr/>
        </p:nvPicPr>
        <p:blipFill>
          <a:blip r:embed="rId5">
            <a:alphaModFix/>
          </a:blip>
          <a:stretch>
            <a:fillRect/>
          </a:stretch>
        </p:blipFill>
        <p:spPr>
          <a:xfrm>
            <a:off x="0" y="1666012"/>
            <a:ext cx="1953956" cy="1937711"/>
          </a:xfrm>
          <a:prstGeom prst="rect">
            <a:avLst/>
          </a:prstGeom>
          <a:noFill/>
          <a:ln>
            <a:noFill/>
          </a:ln>
        </p:spPr>
      </p:pic>
      <p:pic>
        <p:nvPicPr>
          <p:cNvPr id="404" name="Google Shape;404;p80"/>
          <p:cNvPicPr preferRelativeResize="0"/>
          <p:nvPr/>
        </p:nvPicPr>
        <p:blipFill>
          <a:blip r:embed="rId6">
            <a:alphaModFix/>
          </a:blip>
          <a:stretch>
            <a:fillRect/>
          </a:stretch>
        </p:blipFill>
        <p:spPr>
          <a:xfrm>
            <a:off x="146598" y="3184300"/>
            <a:ext cx="2101294" cy="2083825"/>
          </a:xfrm>
          <a:prstGeom prst="rect">
            <a:avLst/>
          </a:prstGeom>
          <a:noFill/>
          <a:ln>
            <a:noFill/>
          </a:ln>
        </p:spPr>
      </p:pic>
      <p:pic>
        <p:nvPicPr>
          <p:cNvPr id="405" name="Google Shape;405;p80"/>
          <p:cNvPicPr preferRelativeResize="0"/>
          <p:nvPr/>
        </p:nvPicPr>
        <p:blipFill>
          <a:blip r:embed="rId7">
            <a:alphaModFix/>
          </a:blip>
          <a:stretch>
            <a:fillRect/>
          </a:stretch>
        </p:blipFill>
        <p:spPr>
          <a:xfrm>
            <a:off x="1746356" y="3971264"/>
            <a:ext cx="2101294" cy="2083825"/>
          </a:xfrm>
          <a:prstGeom prst="rect">
            <a:avLst/>
          </a:prstGeom>
          <a:noFill/>
          <a:ln>
            <a:noFill/>
          </a:ln>
        </p:spPr>
      </p:pic>
      <p:pic>
        <p:nvPicPr>
          <p:cNvPr id="406" name="Google Shape;406;p80"/>
          <p:cNvPicPr preferRelativeResize="0"/>
          <p:nvPr/>
        </p:nvPicPr>
        <p:blipFill>
          <a:blip r:embed="rId8">
            <a:alphaModFix/>
          </a:blip>
          <a:stretch>
            <a:fillRect/>
          </a:stretch>
        </p:blipFill>
        <p:spPr>
          <a:xfrm>
            <a:off x="1542119" y="2387075"/>
            <a:ext cx="2101294" cy="2083825"/>
          </a:xfrm>
          <a:prstGeom prst="rect">
            <a:avLst/>
          </a:prstGeom>
          <a:noFill/>
          <a:ln>
            <a:noFill/>
          </a:ln>
        </p:spPr>
      </p:pic>
      <p:sp>
        <p:nvSpPr>
          <p:cNvPr id="407" name="Google Shape;407;p80"/>
          <p:cNvSpPr txBox="1"/>
          <p:nvPr>
            <p:ph type="title"/>
          </p:nvPr>
        </p:nvSpPr>
        <p:spPr>
          <a:xfrm>
            <a:off x="3847647" y="340300"/>
            <a:ext cx="78234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6"/>
              </a:buClr>
              <a:buSzPts val="6000"/>
              <a:buFont typeface="Open Sans"/>
              <a:buNone/>
            </a:pPr>
            <a:r>
              <a:rPr lang="en-US" sz="5300"/>
              <a:t>Strategic Focus 1</a:t>
            </a:r>
            <a:endParaRPr sz="5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81"/>
          <p:cNvPicPr preferRelativeResize="0"/>
          <p:nvPr/>
        </p:nvPicPr>
        <p:blipFill>
          <a:blip r:embed="rId3">
            <a:alphaModFix/>
          </a:blip>
          <a:stretch>
            <a:fillRect/>
          </a:stretch>
        </p:blipFill>
        <p:spPr>
          <a:xfrm>
            <a:off x="980475" y="248575"/>
            <a:ext cx="9142701" cy="5664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p82"/>
          <p:cNvSpPr txBox="1"/>
          <p:nvPr/>
        </p:nvSpPr>
        <p:spPr>
          <a:xfrm>
            <a:off x="9197104" y="4449064"/>
            <a:ext cx="25545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Open Sans"/>
                <a:ea typeface="Open Sans"/>
                <a:cs typeface="Open Sans"/>
                <a:sym typeface="Open Sans"/>
              </a:rPr>
              <a:t>#Naperville203</a:t>
            </a:r>
            <a:endParaRPr b="0" i="0" sz="1500" u="none" cap="none" strike="noStrike">
              <a:solidFill>
                <a:schemeClr val="lt1"/>
              </a:solidFill>
              <a:latin typeface="Open Sans"/>
              <a:ea typeface="Open Sans"/>
              <a:cs typeface="Open Sans"/>
              <a:sym typeface="Open Sans"/>
            </a:endParaRPr>
          </a:p>
        </p:txBody>
      </p:sp>
      <p:pic>
        <p:nvPicPr>
          <p:cNvPr id="418" name="Google Shape;418;p82"/>
          <p:cNvPicPr preferRelativeResize="0"/>
          <p:nvPr/>
        </p:nvPicPr>
        <p:blipFill>
          <a:blip r:embed="rId3">
            <a:alphaModFix/>
          </a:blip>
          <a:stretch>
            <a:fillRect/>
          </a:stretch>
        </p:blipFill>
        <p:spPr>
          <a:xfrm>
            <a:off x="-183600" y="-540850"/>
            <a:ext cx="4964098" cy="2792310"/>
          </a:xfrm>
          <a:prstGeom prst="rect">
            <a:avLst/>
          </a:prstGeom>
          <a:noFill/>
          <a:ln>
            <a:noFill/>
          </a:ln>
        </p:spPr>
      </p:pic>
      <p:pic>
        <p:nvPicPr>
          <p:cNvPr id="419" name="Google Shape;419;p82"/>
          <p:cNvPicPr preferRelativeResize="0"/>
          <p:nvPr/>
        </p:nvPicPr>
        <p:blipFill>
          <a:blip r:embed="rId4">
            <a:alphaModFix/>
          </a:blip>
          <a:stretch>
            <a:fillRect/>
          </a:stretch>
        </p:blipFill>
        <p:spPr>
          <a:xfrm>
            <a:off x="3191550" y="1039448"/>
            <a:ext cx="5295773" cy="5295773"/>
          </a:xfrm>
          <a:prstGeom prst="rect">
            <a:avLst/>
          </a:prstGeom>
          <a:noFill/>
          <a:ln>
            <a:noFill/>
          </a:ln>
        </p:spPr>
      </p:pic>
      <p:sp>
        <p:nvSpPr>
          <p:cNvPr id="420" name="Google Shape;420;p82"/>
          <p:cNvSpPr txBox="1"/>
          <p:nvPr/>
        </p:nvSpPr>
        <p:spPr>
          <a:xfrm>
            <a:off x="7418125" y="562100"/>
            <a:ext cx="3007200" cy="1241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Developed Strategic Blueprint</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Modified HS Schedules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Innovated Course Offerings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Developed Profile of a Learner</a:t>
            </a:r>
            <a:endParaRPr sz="1200">
              <a:latin typeface="Montserrat"/>
              <a:ea typeface="Montserrat"/>
              <a:cs typeface="Montserrat"/>
              <a:sym typeface="Montserrat"/>
            </a:endParaRPr>
          </a:p>
        </p:txBody>
      </p:sp>
      <p:pic>
        <p:nvPicPr>
          <p:cNvPr descr="Curved arrow | Free SVG" id="421" name="Google Shape;421;p82"/>
          <p:cNvPicPr preferRelativeResize="0"/>
          <p:nvPr/>
        </p:nvPicPr>
        <p:blipFill>
          <a:blip r:embed="rId5">
            <a:alphaModFix/>
          </a:blip>
          <a:stretch>
            <a:fillRect/>
          </a:stretch>
        </p:blipFill>
        <p:spPr>
          <a:xfrm rot="2078014">
            <a:off x="6662351" y="755957"/>
            <a:ext cx="991224" cy="991224"/>
          </a:xfrm>
          <a:prstGeom prst="rect">
            <a:avLst/>
          </a:prstGeom>
          <a:noFill/>
          <a:ln>
            <a:noFill/>
          </a:ln>
        </p:spPr>
      </p:pic>
      <p:sp>
        <p:nvSpPr>
          <p:cNvPr id="422" name="Google Shape;422;p82"/>
          <p:cNvSpPr txBox="1"/>
          <p:nvPr/>
        </p:nvSpPr>
        <p:spPr>
          <a:xfrm>
            <a:off x="1221700" y="2161350"/>
            <a:ext cx="3007200" cy="918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Instructional time</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Collaboration opportunities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Transportation Challenges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Contractual limitations</a:t>
            </a:r>
            <a:endParaRPr sz="1200">
              <a:latin typeface="Montserrat"/>
              <a:ea typeface="Montserrat"/>
              <a:cs typeface="Montserrat"/>
              <a:sym typeface="Montserrat"/>
            </a:endParaRPr>
          </a:p>
        </p:txBody>
      </p:sp>
      <p:pic>
        <p:nvPicPr>
          <p:cNvPr descr="Curved arrow | Free SVG" id="423" name="Google Shape;423;p82"/>
          <p:cNvPicPr preferRelativeResize="0"/>
          <p:nvPr/>
        </p:nvPicPr>
        <p:blipFill>
          <a:blip r:embed="rId5">
            <a:alphaModFix/>
          </a:blip>
          <a:stretch>
            <a:fillRect/>
          </a:stretch>
        </p:blipFill>
        <p:spPr>
          <a:xfrm rot="-6358790">
            <a:off x="3878826" y="2278631"/>
            <a:ext cx="991224" cy="991224"/>
          </a:xfrm>
          <a:prstGeom prst="rect">
            <a:avLst/>
          </a:prstGeom>
          <a:noFill/>
          <a:ln>
            <a:noFill/>
          </a:ln>
        </p:spPr>
      </p:pic>
      <p:pic>
        <p:nvPicPr>
          <p:cNvPr descr="Curved arrow | Free SVG" id="424" name="Google Shape;424;p82"/>
          <p:cNvPicPr preferRelativeResize="0"/>
          <p:nvPr/>
        </p:nvPicPr>
        <p:blipFill>
          <a:blip r:embed="rId5">
            <a:alphaModFix/>
          </a:blip>
          <a:stretch>
            <a:fillRect/>
          </a:stretch>
        </p:blipFill>
        <p:spPr>
          <a:xfrm rot="3754830">
            <a:off x="7085089" y="3092519"/>
            <a:ext cx="991224" cy="991224"/>
          </a:xfrm>
          <a:prstGeom prst="rect">
            <a:avLst/>
          </a:prstGeom>
          <a:noFill/>
          <a:ln>
            <a:noFill/>
          </a:ln>
        </p:spPr>
      </p:pic>
      <p:sp>
        <p:nvSpPr>
          <p:cNvPr id="425" name="Google Shape;425;p82"/>
          <p:cNvSpPr txBox="1"/>
          <p:nvPr/>
        </p:nvSpPr>
        <p:spPr>
          <a:xfrm>
            <a:off x="7993400" y="3228188"/>
            <a:ext cx="3007200" cy="918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Test Conditions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Innovate experiences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Iterate schedules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Align grading practices</a:t>
            </a:r>
            <a:endParaRPr sz="1200">
              <a:latin typeface="Montserrat"/>
              <a:ea typeface="Montserrat"/>
              <a:cs typeface="Montserrat"/>
              <a:sym typeface="Montserrat"/>
            </a:endParaRPr>
          </a:p>
        </p:txBody>
      </p:sp>
      <p:pic>
        <p:nvPicPr>
          <p:cNvPr descr="Curved arrow | Free SVG" id="426" name="Google Shape;426;p82"/>
          <p:cNvPicPr preferRelativeResize="0"/>
          <p:nvPr/>
        </p:nvPicPr>
        <p:blipFill>
          <a:blip r:embed="rId5">
            <a:alphaModFix/>
          </a:blip>
          <a:stretch>
            <a:fillRect/>
          </a:stretch>
        </p:blipFill>
        <p:spPr>
          <a:xfrm flipH="1" rot="-4441210">
            <a:off x="3671976" y="3958556"/>
            <a:ext cx="991224" cy="991224"/>
          </a:xfrm>
          <a:prstGeom prst="rect">
            <a:avLst/>
          </a:prstGeom>
          <a:noFill/>
          <a:ln>
            <a:noFill/>
          </a:ln>
        </p:spPr>
      </p:pic>
      <p:sp>
        <p:nvSpPr>
          <p:cNvPr id="427" name="Google Shape;427;p82"/>
          <p:cNvSpPr txBox="1"/>
          <p:nvPr/>
        </p:nvSpPr>
        <p:spPr>
          <a:xfrm>
            <a:off x="1126225" y="4335850"/>
            <a:ext cx="3007200" cy="918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Personalized learning</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Experiences beyond school walls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Cross-curricular designs</a:t>
            </a:r>
            <a:endParaRPr sz="1200">
              <a:latin typeface="Montserrat"/>
              <a:ea typeface="Montserrat"/>
              <a:cs typeface="Montserrat"/>
              <a:sym typeface="Montserrat"/>
            </a:endParaRPr>
          </a:p>
        </p:txBody>
      </p:sp>
      <p:pic>
        <p:nvPicPr>
          <p:cNvPr descr="Curved arrow | Free SVG" id="428" name="Google Shape;428;p82"/>
          <p:cNvPicPr preferRelativeResize="0"/>
          <p:nvPr/>
        </p:nvPicPr>
        <p:blipFill>
          <a:blip r:embed="rId5">
            <a:alphaModFix/>
          </a:blip>
          <a:stretch>
            <a:fillRect/>
          </a:stretch>
        </p:blipFill>
        <p:spPr>
          <a:xfrm flipH="1" rot="7949303">
            <a:off x="6964676" y="5198794"/>
            <a:ext cx="991224" cy="991224"/>
          </a:xfrm>
          <a:prstGeom prst="rect">
            <a:avLst/>
          </a:prstGeom>
          <a:noFill/>
          <a:ln>
            <a:noFill/>
          </a:ln>
        </p:spPr>
      </p:pic>
      <p:sp>
        <p:nvSpPr>
          <p:cNvPr id="429" name="Google Shape;429;p82"/>
          <p:cNvSpPr txBox="1"/>
          <p:nvPr/>
        </p:nvSpPr>
        <p:spPr>
          <a:xfrm>
            <a:off x="7732100" y="5373063"/>
            <a:ext cx="3007200" cy="918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Measure effectiveness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Analyze results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US" sz="1200">
                <a:latin typeface="Montserrat"/>
                <a:ea typeface="Montserrat"/>
                <a:cs typeface="Montserrat"/>
                <a:sym typeface="Montserrat"/>
              </a:rPr>
              <a:t>Innovate &amp; reiterate</a:t>
            </a:r>
            <a:endParaRPr sz="12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51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14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12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9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NCSD Cover Slide">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Calchas template">
  <a:themeElements>
    <a:clrScheme name="Custom 347">
      <a:dk1>
        <a:srgbClr val="000000"/>
      </a:dk1>
      <a:lt1>
        <a:srgbClr val="FFFFFF"/>
      </a:lt1>
      <a:dk2>
        <a:srgbClr val="79C043"/>
      </a:dk2>
      <a:lt2>
        <a:srgbClr val="E9E9F0"/>
      </a:lt2>
      <a:accent1>
        <a:srgbClr val="79C043"/>
      </a:accent1>
      <a:accent2>
        <a:srgbClr val="9E9E9E"/>
      </a:accent2>
      <a:accent3>
        <a:srgbClr val="C0C0DD"/>
      </a:accent3>
      <a:accent4>
        <a:srgbClr val="839DC3"/>
      </a:accent4>
      <a:accent5>
        <a:srgbClr val="156191"/>
      </a:accent5>
      <a:accent6>
        <a:srgbClr val="5EACA8"/>
      </a:accent6>
      <a:hlink>
        <a:srgbClr val="15619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4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xmlns:r="http://schemas.openxmlformats.org/officeDocument/2006/relationships" name="50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xmlns:r="http://schemas.openxmlformats.org/officeDocument/2006/relationships" name="25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7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5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52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53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49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3_Custom Design">
  <a:themeElements>
    <a:clrScheme name="Custom 1">
      <a:dk1>
        <a:srgbClr val="000000"/>
      </a:dk1>
      <a:lt1>
        <a:srgbClr val="FFFFFF"/>
      </a:lt1>
      <a:dk2>
        <a:srgbClr val="44546A"/>
      </a:dk2>
      <a:lt2>
        <a:srgbClr val="E7E6E6"/>
      </a:lt2>
      <a:accent1>
        <a:srgbClr val="79C043"/>
      </a:accent1>
      <a:accent2>
        <a:srgbClr val="757575"/>
      </a:accent2>
      <a:accent3>
        <a:srgbClr val="D11048"/>
      </a:accent3>
      <a:accent4>
        <a:srgbClr val="F7931D"/>
      </a:accent4>
      <a:accent5>
        <a:srgbClr val="00478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